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Lst>
  <p:notesMasterIdLst>
    <p:notesMasterId r:id="rId28"/>
  </p:notesMasterIdLst>
  <p:handoutMasterIdLst>
    <p:handoutMasterId r:id="rId29"/>
  </p:handoutMasterIdLst>
  <p:sldIdLst>
    <p:sldId id="261" r:id="rId2"/>
    <p:sldId id="267" r:id="rId3"/>
    <p:sldId id="283" r:id="rId4"/>
    <p:sldId id="282" r:id="rId5"/>
    <p:sldId id="286" r:id="rId6"/>
    <p:sldId id="285" r:id="rId7"/>
    <p:sldId id="268" r:id="rId8"/>
    <p:sldId id="284" r:id="rId9"/>
    <p:sldId id="297" r:id="rId10"/>
    <p:sldId id="287" r:id="rId11"/>
    <p:sldId id="300" r:id="rId12"/>
    <p:sldId id="301" r:id="rId13"/>
    <p:sldId id="299" r:id="rId14"/>
    <p:sldId id="288" r:id="rId15"/>
    <p:sldId id="289" r:id="rId16"/>
    <p:sldId id="303" r:id="rId17"/>
    <p:sldId id="293" r:id="rId18"/>
    <p:sldId id="291" r:id="rId19"/>
    <p:sldId id="294" r:id="rId20"/>
    <p:sldId id="295" r:id="rId21"/>
    <p:sldId id="312" r:id="rId22"/>
    <p:sldId id="313" r:id="rId23"/>
    <p:sldId id="314" r:id="rId24"/>
    <p:sldId id="306" r:id="rId25"/>
    <p:sldId id="307" r:id="rId26"/>
    <p:sldId id="309" r:id="rId27"/>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orient="horz" pos="3975">
          <p15:clr>
            <a:srgbClr val="A4A3A4"/>
          </p15:clr>
        </p15:guide>
        <p15:guide id="4" orient="horz" pos="1030">
          <p15:clr>
            <a:srgbClr val="A4A3A4"/>
          </p15:clr>
        </p15:guide>
        <p15:guide id="5" pos="7312">
          <p15:clr>
            <a:srgbClr val="A4A3A4"/>
          </p15:clr>
        </p15:guide>
        <p15:guide id="6" pos="3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81039" autoAdjust="0"/>
  </p:normalViewPr>
  <p:slideViewPr>
    <p:cSldViewPr snapToGrid="0" showGuides="1">
      <p:cViewPr varScale="1">
        <p:scale>
          <a:sx n="99" d="100"/>
          <a:sy n="99" d="100"/>
        </p:scale>
        <p:origin x="976" y="176"/>
      </p:cViewPr>
      <p:guideLst>
        <p:guide orient="horz" pos="936"/>
        <p:guide orient="horz" pos="391"/>
        <p:guide orient="horz" pos="3975"/>
        <p:guide orient="horz" pos="1030"/>
        <p:guide pos="7312"/>
        <p:guide pos="37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20"/>
    </p:cViewPr>
  </p:sorter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a-DK" dirty="0"/>
          </a:p>
        </p:txBody>
      </p:sp>
      <p:sp>
        <p:nvSpPr>
          <p:cNvPr id="3" name="Pladsholder til dato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C68F9E11-F642-4BF2-B4DC-AF7D35EA7551}" type="datetimeFigureOut">
              <a:rPr lang="da-DK" smtClean="0"/>
              <a:t>04/07/2019</a:t>
            </a:fld>
            <a:endParaRPr lang="da-DK" dirty="0"/>
          </a:p>
        </p:txBody>
      </p:sp>
      <p:sp>
        <p:nvSpPr>
          <p:cNvPr id="4" name="Pladsholder til sidefod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a-DK" dirty="0"/>
          </a:p>
        </p:txBody>
      </p:sp>
      <p:sp>
        <p:nvSpPr>
          <p:cNvPr id="5" name="Pladsholder til slidenumm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7DA371A3-64EC-4735-8565-D99D78279674}" type="slidenum">
              <a:rPr lang="da-DK" smtClean="0"/>
              <a:t>‹nr.›</a:t>
            </a:fld>
            <a:endParaRPr lang="da-DK"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a-DK"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D72A38B-F9FA-4036-A084-652409E98F08}" type="datetimeFigureOut">
              <a:rPr lang="da-DK" smtClean="0"/>
              <a:t>04/07/2019</a:t>
            </a:fld>
            <a:endParaRPr lang="da-DK"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a-DK"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2358406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408124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1038881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3255712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3064377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3771048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3558774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2134796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2369471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324123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314884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3114981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Tjek</a:t>
            </a:r>
            <a:r>
              <a:rPr lang="da-DK" baseline="0" dirty="0"/>
              <a:t> hvad det er for </a:t>
            </a:r>
            <a:r>
              <a:rPr lang="da-DK" baseline="0" dirty="0" err="1"/>
              <a:t>skemear</a:t>
            </a:r>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3123091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20DCCE-D98F-4B8E-923E-770DE3378748}" type="slidenum">
              <a:rPr lang="da-DK" smtClean="0"/>
              <a:pPr/>
              <a:t>21</a:t>
            </a:fld>
            <a:endParaRPr lang="da-DK"/>
          </a:p>
        </p:txBody>
      </p:sp>
    </p:spTree>
    <p:extLst>
      <p:ext uri="{BB962C8B-B14F-4D97-AF65-F5344CB8AC3E}">
        <p14:creationId xmlns:p14="http://schemas.microsoft.com/office/powerpoint/2010/main" val="331457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20DCCE-D98F-4B8E-923E-770DE3378748}" type="slidenum">
              <a:rPr lang="da-DK" smtClean="0"/>
              <a:pPr/>
              <a:t>22</a:t>
            </a:fld>
            <a:endParaRPr lang="da-DK"/>
          </a:p>
        </p:txBody>
      </p:sp>
    </p:spTree>
    <p:extLst>
      <p:ext uri="{BB962C8B-B14F-4D97-AF65-F5344CB8AC3E}">
        <p14:creationId xmlns:p14="http://schemas.microsoft.com/office/powerpoint/2010/main" val="122007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And now to a correlation loading plot to study the interrelationship between different descriptors</a:t>
            </a:r>
          </a:p>
          <a:p>
            <a:endParaRPr lang="en-US" dirty="0"/>
          </a:p>
          <a:p>
            <a:r>
              <a:rPr lang="en-US" dirty="0"/>
              <a:t>The</a:t>
            </a:r>
            <a:r>
              <a:rPr lang="en-US" baseline="0" dirty="0"/>
              <a:t> darker ales on the right are described with Sweet, Roasted, Caramel, Malty, Hot – Full-bodied cereals</a:t>
            </a:r>
          </a:p>
          <a:p>
            <a:r>
              <a:rPr lang="en-US" baseline="0" dirty="0"/>
              <a:t>On the left are the more crisp lagers/pilsners, with descriptors such as Pine, Grapefruit, Eucalyptus – more fresh cereals</a:t>
            </a:r>
          </a:p>
          <a:p>
            <a:endParaRPr lang="en-US" baseline="0" dirty="0"/>
          </a:p>
          <a:p>
            <a:r>
              <a:rPr lang="en-US" baseline="0" dirty="0"/>
              <a:t>In the bottom part the descriptors that apply to all but one sample is located – Bitter and Aromatic, and to some degree hoppy</a:t>
            </a:r>
          </a:p>
          <a:p>
            <a:r>
              <a:rPr lang="en-US" baseline="0" dirty="0"/>
              <a:t>In the top are the descriptors that are used for the Oak-aged cranberry bastard – in particular Sour, Sweaty feet, Vinous and Sherry</a:t>
            </a:r>
          </a:p>
          <a:p>
            <a:endParaRPr lang="en-US" dirty="0"/>
          </a:p>
          <a:p>
            <a:pPr defTabSz="990478">
              <a:defRPr/>
            </a:pPr>
            <a:r>
              <a:rPr lang="en-GB" sz="1300" dirty="0"/>
              <a:t>So in overview, the sensory characterization was clearly interpretable, in the sense that they matched our knowledge of the characteristics specified by the producers.</a:t>
            </a:r>
          </a:p>
          <a:p>
            <a:endParaRPr lang="en-US" dirty="0"/>
          </a:p>
        </p:txBody>
      </p:sp>
      <p:sp>
        <p:nvSpPr>
          <p:cNvPr id="4" name="Slide Number Placeholder 3"/>
          <p:cNvSpPr>
            <a:spLocks noGrp="1"/>
          </p:cNvSpPr>
          <p:nvPr>
            <p:ph type="sldNum" sz="quarter" idx="10"/>
          </p:nvPr>
        </p:nvSpPr>
        <p:spPr/>
        <p:txBody>
          <a:bodyPr/>
          <a:lstStyle/>
          <a:p>
            <a:fld id="{C96501F6-4D4B-42DE-94F8-F99FC7E7C8B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39936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24</a:t>
            </a:fld>
            <a:endParaRPr lang="da-DK" dirty="0"/>
          </a:p>
        </p:txBody>
      </p:sp>
    </p:spTree>
    <p:extLst>
      <p:ext uri="{BB962C8B-B14F-4D97-AF65-F5344CB8AC3E}">
        <p14:creationId xmlns:p14="http://schemas.microsoft.com/office/powerpoint/2010/main" val="674714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25</a:t>
            </a:fld>
            <a:endParaRPr lang="da-DK" dirty="0"/>
          </a:p>
        </p:txBody>
      </p:sp>
    </p:spTree>
    <p:extLst>
      <p:ext uri="{BB962C8B-B14F-4D97-AF65-F5344CB8AC3E}">
        <p14:creationId xmlns:p14="http://schemas.microsoft.com/office/powerpoint/2010/main" val="1587574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26</a:t>
            </a:fld>
            <a:endParaRPr lang="da-DK" dirty="0"/>
          </a:p>
        </p:txBody>
      </p:sp>
    </p:spTree>
    <p:extLst>
      <p:ext uri="{BB962C8B-B14F-4D97-AF65-F5344CB8AC3E}">
        <p14:creationId xmlns:p14="http://schemas.microsoft.com/office/powerpoint/2010/main" val="84444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74910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162195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306094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Ustabile og stabile emulsioner. Olie og vand er uforenelige stoffer; de kan ikke blande jævnt med hinanden. Oliedråberne har tendens til at sammenblandes med hinanden og bliver en del af vandet (til venstre). Emulgatorer er molekyler med en fedtkompatibel hale og vandkompatibel hoved (s. 802). De lægger deres lange haler ind i fedtdråberne og efterlader deres elektrisk ladede hoveder, der rager ud i det omgivende vand. Dækket på denne måde på overfladen</a:t>
            </a:r>
            <a:r>
              <a:rPr lang="da-DK" baseline="0" dirty="0"/>
              <a:t> </a:t>
            </a:r>
            <a:r>
              <a:rPr lang="da-DK" dirty="0"/>
              <a:t>afstøder dråberne hinanden i stedet for sammenblanding (center). Store vandopløselige molekyler, herunder stivelse og proteiner, hjælper med at stabilisere emulsioner ved at blokere fedtdråberne fra hinanden (til højre).</a:t>
            </a:r>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389685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120461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Vinaigretter (Dressinger):</a:t>
            </a:r>
          </a:p>
          <a:p>
            <a:pPr lvl="1"/>
            <a:r>
              <a:rPr lang="da-DK" dirty="0"/>
              <a:t>Ustabile emulsioner</a:t>
            </a:r>
          </a:p>
          <a:p>
            <a:pPr lvl="1"/>
            <a:r>
              <a:rPr lang="da-DK" dirty="0"/>
              <a:t>Olie i vand</a:t>
            </a:r>
          </a:p>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374870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C875C72D-7B2E-49AA-B143-CE34D562D2AF}" type="slidenum">
              <a:rPr lang="da-DK" smtClean="0"/>
              <a:t>9</a:t>
            </a:fld>
            <a:endParaRPr lang="da-DK"/>
          </a:p>
        </p:txBody>
      </p:sp>
    </p:spTree>
    <p:extLst>
      <p:ext uri="{BB962C8B-B14F-4D97-AF65-F5344CB8AC3E}">
        <p14:creationId xmlns:p14="http://schemas.microsoft.com/office/powerpoint/2010/main" val="2416001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image.ku.dk/lightbox/211/13407586855728741badb20/"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du vil udskifte billedet</a:t>
            </a:r>
          </a:p>
        </p:txBody>
      </p:sp>
      <p:sp>
        <p:nvSpPr>
          <p:cNvPr id="2" name="Titel 2"/>
          <p:cNvSpPr>
            <a:spLocks noGrp="1"/>
          </p:cNvSpPr>
          <p:nvPr>
            <p:ph type="ctrTitle"/>
          </p:nvPr>
        </p:nvSpPr>
        <p:spPr>
          <a:xfrm>
            <a:off x="0" y="691815"/>
            <a:ext cx="5959476" cy="5474035"/>
          </a:xfrm>
          <a:blipFill>
            <a:blip r:embed="rId3" cstate="screen">
              <a:extLst>
                <a:ext uri="{28A0092B-C50C-407E-A947-70E740481C1C}">
                  <a14:useLocalDpi xmlns:a14="http://schemas.microsoft.com/office/drawing/2010/main"/>
                </a:ext>
              </a:extLst>
            </a:blip>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610733C-9034-4EF1-A134-C713BE098F55}" type="datetime1">
              <a:rPr lang="da-DK" smtClean="0"/>
              <a:t>04/07/2019</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‹nr.›</a:t>
            </a:fld>
            <a:endParaRPr lang="da-DK" dirty="0"/>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B15854C8-09F9-49F3-9200-F6E55E50E9FD}" type="datetime1">
              <a:rPr lang="da-DK" smtClean="0"/>
              <a:t>04/07/2019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lle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6243638" y="4903567"/>
            <a:ext cx="5948362"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 </a:t>
            </a:r>
          </a:p>
        </p:txBody>
      </p:sp>
      <p:sp>
        <p:nvSpPr>
          <p:cNvPr id="4" name="Pladsholder til dato 3"/>
          <p:cNvSpPr>
            <a:spLocks noGrp="1"/>
          </p:cNvSpPr>
          <p:nvPr>
            <p:ph type="dt" sz="half" idx="10"/>
          </p:nvPr>
        </p:nvSpPr>
        <p:spPr/>
        <p:txBody>
          <a:bodyPr/>
          <a:lstStyle/>
          <a:p>
            <a:fld id="{68CF2C5F-F0E5-452B-A2F2-3EA33BA229B5}" type="datetime1">
              <a:rPr lang="da-DK" smtClean="0"/>
              <a:t>04/07/2019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lle tekstlabel venstre og billed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0" y="4903567"/>
            <a:ext cx="5948362"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a:t>
            </a:r>
            <a:br>
              <a:rPr lang="da-DK" sz="2400" spc="100" dirty="0">
                <a:solidFill>
                  <a:schemeClr val="bg1"/>
                </a:solidFill>
                <a:latin typeface="+mj-lt"/>
                <a:cs typeface="Microsoft New Tai Lue"/>
              </a:rPr>
            </a:br>
            <a:r>
              <a:rPr lang="da-DK" dirty="0"/>
              <a:t> </a:t>
            </a:r>
          </a:p>
        </p:txBody>
      </p:sp>
      <p:sp>
        <p:nvSpPr>
          <p:cNvPr id="4" name="Pladsholder til dato 3"/>
          <p:cNvSpPr>
            <a:spLocks noGrp="1"/>
          </p:cNvSpPr>
          <p:nvPr>
            <p:ph type="dt" sz="half" idx="10"/>
          </p:nvPr>
        </p:nvSpPr>
        <p:spPr/>
        <p:txBody>
          <a:bodyPr/>
          <a:lstStyle/>
          <a:p>
            <a:fld id="{27446445-93A7-4948-90C3-5E545867631D}" type="datetime1">
              <a:rPr lang="da-DK" smtClean="0"/>
              <a:t>04/07/2019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p:txBody>
          <a:bodyPr/>
          <a:lstStyle/>
          <a:p>
            <a:fld id="{024DFD51-CB30-4E30-94A9-3C7B4B0535D6}" type="datetime1">
              <a:rPr lang="da-DK" smtClean="0"/>
              <a:t>04/07/2019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10" name="Pladsholder til tekst 9"/>
          <p:cNvSpPr>
            <a:spLocks noGrp="1"/>
          </p:cNvSpPr>
          <p:nvPr>
            <p:ph type="body" sz="quarter" idx="15" hasCustomPrompt="1"/>
          </p:nvPr>
        </p:nvSpPr>
        <p:spPr>
          <a:xfrm>
            <a:off x="6243638" y="2036763"/>
            <a:ext cx="5948362" cy="4265612"/>
          </a:xfrm>
          <a:solidFill>
            <a:schemeClr val="accent1">
              <a:alpha val="95000"/>
            </a:schemeClr>
          </a:solidFill>
        </p:spPr>
        <p:txBody>
          <a:bodyPr lIns="252000" tIns="144000" rIns="540000" bIns="144000"/>
          <a:lstStyle>
            <a:lvl1pPr marL="0" indent="0">
              <a:buNone/>
              <a:defRPr>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kstlabel venst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a:t>
            </a:r>
            <a:br>
              <a:rPr lang="da-DK" dirty="0"/>
            </a:br>
            <a:r>
              <a:rPr lang="da-DK" dirty="0"/>
              <a:t>du vil udskifte billedet</a:t>
            </a:r>
          </a:p>
        </p:txBody>
      </p:sp>
      <p:sp>
        <p:nvSpPr>
          <p:cNvPr id="4" name="Pladsholder til dato 3"/>
          <p:cNvSpPr>
            <a:spLocks noGrp="1"/>
          </p:cNvSpPr>
          <p:nvPr>
            <p:ph type="dt" sz="half" idx="10"/>
          </p:nvPr>
        </p:nvSpPr>
        <p:spPr/>
        <p:txBody>
          <a:bodyPr/>
          <a:lstStyle/>
          <a:p>
            <a:fld id="{C8EE4329-2AA9-435B-BDB4-F4C3408B6DCE}" type="datetime1">
              <a:rPr lang="da-DK" smtClean="0"/>
              <a:t>04/07/2019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8" name="Pladsholder til tekst 9"/>
          <p:cNvSpPr>
            <a:spLocks noGrp="1"/>
          </p:cNvSpPr>
          <p:nvPr>
            <p:ph type="body" sz="quarter" idx="15" hasCustomPrompt="1"/>
          </p:nvPr>
        </p:nvSpPr>
        <p:spPr>
          <a:xfrm>
            <a:off x="0" y="2036763"/>
            <a:ext cx="5948362" cy="4265612"/>
          </a:xfrm>
          <a:solidFill>
            <a:schemeClr val="accent1">
              <a:alpha val="95000"/>
            </a:schemeClr>
          </a:solidFill>
        </p:spPr>
        <p:txBody>
          <a:bodyPr lIns="576000" tIns="144000" rIns="252000" bIns="144000"/>
          <a:lstStyle>
            <a:lvl1pPr marL="0" indent="0">
              <a:buNone/>
              <a:defRPr>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sal-punktopstilling rød">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E964807-3496-47E8-915B-96DB96A167BC}" type="datetime1">
              <a:rPr lang="da-DK" smtClean="0"/>
              <a:t>04/07/2019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0" y="612884"/>
            <a:ext cx="1167618" cy="2400657"/>
          </a:xfrm>
          <a:prstGeom prst="rect">
            <a:avLst/>
          </a:prstGeom>
          <a:noFill/>
        </p:spPr>
        <p:txBody>
          <a:bodyPr wrap="square" rtlCol="0">
            <a:spAutoFit/>
          </a:bodyPr>
          <a:lstStyle/>
          <a:p>
            <a:r>
              <a:rPr lang="da-DK" sz="15000" b="1" dirty="0">
                <a:solidFill>
                  <a:schemeClr val="bg1"/>
                </a:solidFill>
              </a:rPr>
              <a:t>”</a:t>
            </a:r>
          </a:p>
        </p:txBody>
      </p:sp>
      <p:sp>
        <p:nvSpPr>
          <p:cNvPr id="4" name="Pladsholder til dato 3"/>
          <p:cNvSpPr>
            <a:spLocks noGrp="1"/>
          </p:cNvSpPr>
          <p:nvPr>
            <p:ph type="dt" sz="half" idx="10"/>
          </p:nvPr>
        </p:nvSpPr>
        <p:spPr/>
        <p:txBody>
          <a:bodyPr/>
          <a:lstStyle/>
          <a:p>
            <a:fld id="{D8EEB03B-DE17-4D8C-BE2B-1AD42424342D}" type="datetime1">
              <a:rPr lang="da-DK" smtClean="0"/>
              <a:t>04/07/2019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7" name="Pladsholder til tekst 9"/>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indent="0">
              <a:buNone/>
              <a:defRPr sz="2400" b="0" baseline="0">
                <a:solidFill>
                  <a:schemeClr val="bg1"/>
                </a:solidFill>
              </a:defRPr>
            </a:lvl1pPr>
          </a:lstStyle>
          <a:p>
            <a:pPr lvl="0"/>
            <a:r>
              <a:rPr lang="da-DK" dirty="0"/>
              <a:t>Navn, kilde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ejlede tekst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6554F7B-C476-4203-AE9B-5470D905B3E4}" type="datetime1">
              <a:rPr lang="da-DK" smtClean="0"/>
              <a:t>04/07/2019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9" name="Pladsholder til tekst 9"/>
          <p:cNvSpPr>
            <a:spLocks noGrp="1"/>
          </p:cNvSpPr>
          <p:nvPr>
            <p:ph type="body" sz="quarter" idx="15" hasCustomPrompt="1"/>
          </p:nvPr>
        </p:nvSpPr>
        <p:spPr>
          <a:xfrm>
            <a:off x="588964"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 </a:t>
            </a:r>
          </a:p>
        </p:txBody>
      </p:sp>
      <p:sp>
        <p:nvSpPr>
          <p:cNvPr id="7" name="Titel 1"/>
          <p:cNvSpPr>
            <a:spLocks noGrp="1"/>
          </p:cNvSpPr>
          <p:nvPr>
            <p:ph type="title" hasCustomPrompt="1"/>
          </p:nvPr>
        </p:nvSpPr>
        <p:spPr>
          <a:xfrm>
            <a:off x="588964" y="620714"/>
            <a:ext cx="11012486" cy="863599"/>
          </a:xfrm>
        </p:spPr>
        <p:txBody>
          <a:bodyPr/>
          <a:lstStyle>
            <a:lvl1pPr>
              <a:defRPr>
                <a:solidFill>
                  <a:schemeClr val="bg1"/>
                </a:solidFill>
              </a:defRPr>
            </a:lvl1pPr>
          </a:lstStyle>
          <a:p>
            <a:pPr lvl="0"/>
            <a:r>
              <a:rPr lang="da-DK" dirty="0"/>
              <a:t>Klik for at tilføje overskrift</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E84363C-5D45-41B3-8FA7-E4A3C28213BA}" type="datetime1">
              <a:rPr lang="da-DK" smtClean="0"/>
              <a:t>04/07/2019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
        <p:nvSpPr>
          <p:cNvPr id="7" name="Titel 1"/>
          <p:cNvSpPr>
            <a:spLocks noGrp="1"/>
          </p:cNvSpPr>
          <p:nvPr>
            <p:ph type="title" hasCustomPrompt="1"/>
          </p:nvPr>
        </p:nvSpPr>
        <p:spPr>
          <a:xfrm>
            <a:off x="588963" y="1628775"/>
            <a:ext cx="11012487" cy="4673600"/>
          </a:xfrm>
        </p:spPr>
        <p:txBody>
          <a:bodyPr anchor="t" anchorCtr="0"/>
          <a:lstStyle>
            <a:lvl1pPr>
              <a:defRPr sz="6400" b="0" baseline="0">
                <a:solidFill>
                  <a:schemeClr val="bg1"/>
                </a:solidFill>
              </a:defRPr>
            </a:lvl1pPr>
          </a:lstStyle>
          <a:p>
            <a:pPr lvl="0"/>
            <a:r>
              <a:rPr lang="da-DK" dirty="0"/>
              <a:t>Klik for at tilføje tekst</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tilføje overskrift</a:t>
            </a:r>
          </a:p>
        </p:txBody>
      </p:sp>
      <p:sp>
        <p:nvSpPr>
          <p:cNvPr id="3" name="Pladsholder til dato 2"/>
          <p:cNvSpPr>
            <a:spLocks noGrp="1"/>
          </p:cNvSpPr>
          <p:nvPr>
            <p:ph type="dt" sz="half" idx="10"/>
          </p:nvPr>
        </p:nvSpPr>
        <p:spPr/>
        <p:txBody>
          <a:bodyPr/>
          <a:lstStyle/>
          <a:p>
            <a:fld id="{2F197C15-2114-4FA8-A531-51E467CB49E5}" type="datetime1">
              <a:rPr lang="da-DK" smtClean="0"/>
              <a:t>04/07/2019</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udskifte billedet</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C64773BD-B564-4031-8BC1-8FE44AEFACDB}" type="datetime1">
              <a:rPr lang="da-DK" smtClean="0"/>
              <a:t>04/07/2019</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‹nr.›</a:t>
            </a:fld>
            <a:endParaRPr lang="da-DK" dirty="0"/>
          </a:p>
        </p:txBody>
      </p:sp>
      <p:sp>
        <p:nvSpPr>
          <p:cNvPr id="22" name="Titel 2"/>
          <p:cNvSpPr>
            <a:spLocks noGrp="1"/>
          </p:cNvSpPr>
          <p:nvPr>
            <p:ph type="ctrTitle"/>
          </p:nvPr>
        </p:nvSpPr>
        <p:spPr>
          <a:xfrm>
            <a:off x="0" y="2271092"/>
            <a:ext cx="5959476" cy="3895200"/>
          </a:xfrm>
          <a:blipFill>
            <a:blip r:embed="rId3" cstate="screen">
              <a:extLst>
                <a:ext uri="{28A0092B-C50C-407E-A947-70E740481C1C}">
                  <a14:useLocalDpi xmlns:a14="http://schemas.microsoft.com/office/drawing/2010/main"/>
                </a:ext>
              </a:extLst>
            </a:blip>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F47E5B2-C656-407A-ACD0-1DF350477539}" type="datetime1">
              <a:rPr lang="da-DK" smtClean="0"/>
              <a:t>04/07/2019</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3652055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4:3-format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formaterne 4:3 og 16:9</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”tom”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henholdsvis 4:3- og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http://image.ku.dk/lightbox/211/13407586855728741badb20/</a:t>
            </a:r>
            <a:r>
              <a:rPr lang="da-DK" sz="800" b="0" baseline="0" noProof="1">
                <a:solidFill>
                  <a:schemeClr val="accent4"/>
                </a:solidFill>
                <a:latin typeface="+mj-lt"/>
                <a:cs typeface="Arial" panose="020B0604020202020204" pitchFamily="34" charset="0"/>
                <a:hlinkClick r:id="rId4"/>
              </a:rPr>
              <a:t> </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www.designguide.ku.dk/ku/</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Tree>
    <p:extLst>
      <p:ext uri="{BB962C8B-B14F-4D97-AF65-F5344CB8AC3E}">
        <p14:creationId xmlns:p14="http://schemas.microsoft.com/office/powerpoint/2010/main" val="2740279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3167" y="619125"/>
            <a:ext cx="10623552" cy="865188"/>
          </a:xfrm>
        </p:spPr>
        <p:txBody>
          <a:bodyPr/>
          <a:lstStyle>
            <a:lvl1pPr>
              <a:defRPr baseline="0"/>
            </a:lvl1pPr>
          </a:lstStyle>
          <a:p>
            <a:r>
              <a:rPr lang="en-GB" dirty="0"/>
              <a:t>Click to add title</a:t>
            </a:r>
          </a:p>
        </p:txBody>
      </p:sp>
      <p:sp>
        <p:nvSpPr>
          <p:cNvPr id="3" name="Pladsholder til indhold 2"/>
          <p:cNvSpPr>
            <a:spLocks noGrp="1"/>
          </p:cNvSpPr>
          <p:nvPr>
            <p:ph idx="1" hasCustomPrompt="1"/>
          </p:nvPr>
        </p:nvSpPr>
        <p:spPr>
          <a:xfrm>
            <a:off x="783167" y="1635125"/>
            <a:ext cx="10623551" cy="4668178"/>
          </a:xfrm>
        </p:spPr>
        <p:txBody>
          <a:bodyPr vert="horz" lIns="0" tIns="0" rIns="0" bIns="0" rtlCol="0">
            <a:noAutofit/>
          </a:bodyPr>
          <a:lstStyle>
            <a:lvl1pPr>
              <a:defRPr lang="da-DK" baseline="0"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4" name="Pladsholder til dato 3"/>
          <p:cNvSpPr>
            <a:spLocks noGrp="1"/>
          </p:cNvSpPr>
          <p:nvPr>
            <p:ph type="dt" sz="half" idx="10"/>
          </p:nvPr>
        </p:nvSpPr>
        <p:spPr/>
        <p:txBody>
          <a:bodyPr/>
          <a:lstStyle/>
          <a:p>
            <a:fld id="{76863CBA-FE51-40BA-9B41-89C7FDAF5BF4}" type="datetime1">
              <a:rPr lang="en-GB" smtClean="0"/>
              <a:t>04/07/2019</a:t>
            </a:fld>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‹nr.›</a:t>
            </a:fld>
            <a:endParaRPr lang="en-GB" dirty="0"/>
          </a:p>
        </p:txBody>
      </p:sp>
    </p:spTree>
    <p:extLst>
      <p:ext uri="{BB962C8B-B14F-4D97-AF65-F5344CB8AC3E}">
        <p14:creationId xmlns:p14="http://schemas.microsoft.com/office/powerpoint/2010/main" val="190200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højre ">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br>
              <a:rPr lang="da-DK" dirty="0"/>
            </a:br>
            <a:r>
              <a:rPr lang="da-DK" dirty="0"/>
              <a:t> </a:t>
            </a:r>
          </a:p>
        </p:txBody>
      </p:sp>
      <p:sp>
        <p:nvSpPr>
          <p:cNvPr id="2" name="Titel 2"/>
          <p:cNvSpPr>
            <a:spLocks noGrp="1"/>
          </p:cNvSpPr>
          <p:nvPr>
            <p:ph type="ctrTitle"/>
          </p:nvPr>
        </p:nvSpPr>
        <p:spPr>
          <a:xfrm>
            <a:off x="6243638" y="691815"/>
            <a:ext cx="5948362" cy="5474035"/>
          </a:xfrm>
          <a:blipFill>
            <a:blip r:embed="rId3" cstate="screen">
              <a:extLst>
                <a:ext uri="{28A0092B-C50C-407E-A947-70E740481C1C}">
                  <a14:useLocalDpi xmlns:a14="http://schemas.microsoft.com/office/drawing/2010/main"/>
                </a:ext>
              </a:extLst>
            </a:blip>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333159E-FBB4-453B-BB73-EC3ABA0B9EC3}" type="datetime1">
              <a:rPr lang="da-DK" smtClean="0"/>
              <a:t>04/07/2019</a:t>
            </a:fld>
            <a:endParaRPr lang="da-DK" dirty="0"/>
          </a:p>
        </p:txBody>
      </p:sp>
      <p:sp>
        <p:nvSpPr>
          <p:cNvPr id="5" name="Pladsholder til sidefod 4"/>
          <p:cNvSpPr>
            <a:spLocks noGrp="1"/>
          </p:cNvSpPr>
          <p:nvPr>
            <p:ph type="ftr" sz="quarter" idx="11"/>
          </p:nvPr>
        </p:nvSpPr>
        <p:spPr>
          <a:xfrm>
            <a:off x="3236495" y="-385164"/>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164"/>
            <a:ext cx="381759" cy="176797"/>
          </a:xfrm>
        </p:spPr>
        <p:txBody>
          <a:bodyPr/>
          <a:lstStyle>
            <a:lvl1pPr>
              <a:defRPr sz="100">
                <a:solidFill>
                  <a:schemeClr val="bg1"/>
                </a:solidFill>
              </a:defRPr>
            </a:lvl1pPr>
          </a:lstStyle>
          <a:p>
            <a:fld id="{091A926C-488A-4E3E-9C21-57CAA120E114}" type="slidenum">
              <a:rPr lang="da-DK" smtClean="0"/>
              <a:pPr/>
              <a:t>‹nr.›</a:t>
            </a:fld>
            <a:endParaRPr lang="da-DK" dirty="0"/>
          </a:p>
        </p:txBody>
      </p:sp>
      <p:sp>
        <p:nvSpPr>
          <p:cNvPr id="15" name="Pladsholder til tekst 14"/>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0" name="Titel 1"/>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72EBC29C-0917-4C4D-9E80-3B6188930562}" type="datetime1">
              <a:rPr lang="da-DK" smtClean="0"/>
              <a:t>04/07/2019</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‹nr.›</a:t>
            </a:fld>
            <a:endParaRPr lang="da-DK" dirty="0"/>
          </a:p>
        </p:txBody>
      </p:sp>
      <p:sp>
        <p:nvSpPr>
          <p:cNvPr id="22" name="Titel 2"/>
          <p:cNvSpPr>
            <a:spLocks noGrp="1"/>
          </p:cNvSpPr>
          <p:nvPr>
            <p:ph type="ctrTitle"/>
          </p:nvPr>
        </p:nvSpPr>
        <p:spPr>
          <a:xfrm>
            <a:off x="6243638" y="2271092"/>
            <a:ext cx="5948362" cy="3895200"/>
          </a:xfrm>
          <a:blipFill>
            <a:blip r:embed="rId3" cstate="screen">
              <a:extLst>
                <a:ext uri="{28A0092B-C50C-407E-A947-70E740481C1C}">
                  <a14:useLocalDpi xmlns:a14="http://schemas.microsoft.com/office/drawing/2010/main"/>
                </a:ext>
              </a:extLst>
            </a:blip>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da-DK" dirty="0"/>
              <a:t>Navn på oplægsholder, KU-enhed, sted og dato</a:t>
            </a:r>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8880D59A-D7B0-4B9B-8B78-E4C3DDBABBD4}" type="datetime1">
              <a:rPr lang="da-DK" smtClean="0"/>
              <a:t>04/07/2019</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‹nr.›</a:t>
            </a:fld>
            <a:endParaRPr lang="da-DK" dirty="0"/>
          </a:p>
        </p:txBody>
      </p:sp>
      <p:sp>
        <p:nvSpPr>
          <p:cNvPr id="22" name="Titel 2"/>
          <p:cNvSpPr>
            <a:spLocks noGrp="1"/>
          </p:cNvSpPr>
          <p:nvPr>
            <p:ph type="ctrTitle" hasCustomPrompt="1"/>
          </p:nvPr>
        </p:nvSpPr>
        <p:spPr>
          <a:xfrm>
            <a:off x="0" y="691815"/>
            <a:ext cx="5959476" cy="5474035"/>
          </a:xfrm>
          <a:blipFill>
            <a:blip r:embed="rId3" cstate="screen">
              <a:extLst>
                <a:ext uri="{28A0092B-C50C-407E-A947-70E740481C1C}">
                  <a14:useLocalDpi xmlns:a14="http://schemas.microsoft.com/office/drawing/2010/main"/>
                </a:ext>
              </a:extLst>
            </a:blip>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DACD5312-4BB5-4AD3-ABB6-C66798F20444}" type="datetime1">
              <a:rPr lang="da-DK" smtClean="0"/>
              <a:t>04/07/2019</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‹nr.›</a:t>
            </a:fld>
            <a:endParaRPr lang="da-DK" dirty="0"/>
          </a:p>
        </p:txBody>
      </p:sp>
      <p:sp>
        <p:nvSpPr>
          <p:cNvPr id="22" name="Titel 2"/>
          <p:cNvSpPr>
            <a:spLocks noGrp="1"/>
          </p:cNvSpPr>
          <p:nvPr>
            <p:ph type="ctrTitle"/>
          </p:nvPr>
        </p:nvSpPr>
        <p:spPr>
          <a:xfrm>
            <a:off x="0" y="2271092"/>
            <a:ext cx="5959476" cy="3895200"/>
          </a:xfrm>
          <a:blipFill>
            <a:blip r:embed="rId3" cstate="screen">
              <a:extLst>
                <a:ext uri="{28A0092B-C50C-407E-A947-70E740481C1C}">
                  <a14:useLocalDpi xmlns:a14="http://schemas.microsoft.com/office/drawing/2010/main"/>
                </a:ext>
              </a:extLst>
            </a:blip>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da-DK" dirty="0"/>
              <a:t>Klik for at tilføje overskrift</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4502" y="1635125"/>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EE4FFEAA-BA47-4F55-BB2A-ABDD4DBF5CDE}" type="datetime1">
              <a:rPr lang="da-DK" smtClean="0"/>
              <a:t>04/07/2019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5"/>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5" y="620712"/>
            <a:ext cx="11012486" cy="865187"/>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9398"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7822542C-E4D2-4366-8573-42718107279F}" type="datetime1">
              <a:rPr lang="da-DK" smtClean="0"/>
              <a:t>04/07/2019</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‹nr.›</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5186"/>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35125"/>
            <a:ext cx="11012487" cy="4675188"/>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userDrawn="1"/>
        </p:nvSpPr>
        <p:spPr>
          <a:xfrm>
            <a:off x="0" y="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25" cstate="screen">
            <a:extLst>
              <a:ext uri="{28A0092B-C50C-407E-A947-70E740481C1C}">
                <a14:useLocalDpi xmlns:a14="http://schemas.microsoft.com/office/drawing/2010/main"/>
              </a:ext>
            </a:extLst>
          </a:blip>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‹nr.›</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4276E65D-4FB3-40ED-B65A-20F69F4A226A}" type="datetime1">
              <a:rPr lang="da-DK" smtClean="0"/>
              <a:t>04/07/2019</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9" r:id="rId21"/>
    <p:sldLayoutId id="2147483688" r:id="rId22"/>
    <p:sldLayoutId id="2147483690" r:id="rId23"/>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5.emf"/><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tif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tiff"/><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da-DK" dirty="0"/>
          </a:p>
        </p:txBody>
      </p:sp>
      <p:sp>
        <p:nvSpPr>
          <p:cNvPr id="4" name="Text Placeholder 3"/>
          <p:cNvSpPr>
            <a:spLocks noGrp="1"/>
          </p:cNvSpPr>
          <p:nvPr>
            <p:ph type="body" sz="quarter" idx="13"/>
          </p:nvPr>
        </p:nvSpPr>
        <p:spPr>
          <a:xfrm>
            <a:off x="587374" y="2978949"/>
            <a:ext cx="4946649" cy="899766"/>
          </a:xfrm>
        </p:spPr>
        <p:txBody>
          <a:bodyPr/>
          <a:lstStyle/>
          <a:p>
            <a:r>
              <a:rPr lang="da-DK" dirty="0"/>
              <a:t>Michael Bom Frøst </a:t>
            </a:r>
          </a:p>
          <a:p>
            <a:r>
              <a:rPr lang="da-DK" dirty="0"/>
              <a:t>Bat-El Menadeva Karpantschof</a:t>
            </a:r>
          </a:p>
          <a:p>
            <a:r>
              <a:rPr lang="da-DK" dirty="0"/>
              <a:t>Charlotte Vinther Schmidt</a:t>
            </a:r>
          </a:p>
          <a:p>
            <a:endParaRPr lang="da-DK" dirty="0"/>
          </a:p>
          <a:p>
            <a:r>
              <a:rPr lang="da-DK" dirty="0"/>
              <a:t>Institut for Fødevarevidenskab</a:t>
            </a:r>
          </a:p>
          <a:p>
            <a:r>
              <a:rPr lang="da-DK" dirty="0"/>
              <a:t>Smag for Livet</a:t>
            </a:r>
          </a:p>
        </p:txBody>
      </p:sp>
      <p:sp>
        <p:nvSpPr>
          <p:cNvPr id="8" name="Text Placeholder 7"/>
          <p:cNvSpPr>
            <a:spLocks noGrp="1"/>
          </p:cNvSpPr>
          <p:nvPr>
            <p:ph type="body" sz="quarter" idx="14"/>
          </p:nvPr>
        </p:nvSpPr>
        <p:spPr/>
        <p:txBody>
          <a:bodyPr/>
          <a:lstStyle/>
          <a:p>
            <a:r>
              <a:rPr lang="da-DK" dirty="0"/>
              <a:t>En lækker emulsion</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6043" y="4390672"/>
            <a:ext cx="1045932" cy="1026336"/>
          </a:xfrm>
          <a:prstGeom prst="rect">
            <a:avLst/>
          </a:prstGeom>
        </p:spPr>
      </p:pic>
    </p:spTree>
    <p:extLst>
      <p:ext uri="{BB962C8B-B14F-4D97-AF65-F5344CB8AC3E}">
        <p14:creationId xmlns:p14="http://schemas.microsoft.com/office/powerpoint/2010/main" val="2634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Hot or not – den store forskel</a:t>
            </a:r>
          </a:p>
        </p:txBody>
      </p:sp>
      <p:sp>
        <p:nvSpPr>
          <p:cNvPr id="3" name="Content Placeholder 2"/>
          <p:cNvSpPr>
            <a:spLocks noGrp="1"/>
          </p:cNvSpPr>
          <p:nvPr>
            <p:ph idx="1"/>
          </p:nvPr>
        </p:nvSpPr>
        <p:spPr>
          <a:xfrm>
            <a:off x="588963" y="1635125"/>
            <a:ext cx="5054191" cy="4675188"/>
          </a:xfrm>
        </p:spPr>
        <p:txBody>
          <a:bodyPr/>
          <a:lstStyle/>
          <a:p>
            <a:pPr marL="0" indent="0">
              <a:buNone/>
            </a:pPr>
            <a:r>
              <a:rPr lang="da-DK" dirty="0"/>
              <a:t>De kolde</a:t>
            </a:r>
          </a:p>
          <a:p>
            <a:r>
              <a:rPr lang="da-DK" dirty="0"/>
              <a:t>Mayonnaise</a:t>
            </a:r>
          </a:p>
          <a:p>
            <a:r>
              <a:rPr lang="da-DK" dirty="0" err="1"/>
              <a:t>Aïoli</a:t>
            </a:r>
            <a:endParaRPr lang="da-DK" dirty="0"/>
          </a:p>
          <a:p>
            <a:endParaRPr lang="da-DK" dirty="0"/>
          </a:p>
          <a:p>
            <a:r>
              <a:rPr lang="da-DK" dirty="0"/>
              <a:t>Overvejende emulgatorerne der sikrer stabilitet</a:t>
            </a:r>
          </a:p>
          <a:p>
            <a:r>
              <a:rPr lang="da-DK" dirty="0"/>
              <a:t>Der er en grænse for hvor meget overflade de kan dække</a:t>
            </a:r>
          </a:p>
          <a:p>
            <a:endParaRPr lang="da-DK" dirty="0"/>
          </a:p>
          <a:p>
            <a:endParaRPr lang="da-DK" dirty="0"/>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10</a:t>
            </a:fld>
            <a:endParaRPr lang="da-DK" dirty="0"/>
          </a:p>
        </p:txBody>
      </p:sp>
      <p:sp>
        <p:nvSpPr>
          <p:cNvPr id="6" name="Content Placeholder 2"/>
          <p:cNvSpPr txBox="1">
            <a:spLocks/>
          </p:cNvSpPr>
          <p:nvPr/>
        </p:nvSpPr>
        <p:spPr>
          <a:xfrm>
            <a:off x="5979569" y="1635125"/>
            <a:ext cx="5054191" cy="4675188"/>
          </a:xfrm>
          <a:prstGeom prst="rect">
            <a:avLst/>
          </a:prstGeom>
        </p:spPr>
        <p:txBody>
          <a:bodyPr vert="horz" lIns="0" tIns="0" rIns="0" bIns="0" rtlCol="0">
            <a:noAutofit/>
          </a:bodyPr>
          <a:lst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0" algn="l" defTabSz="914400" rtl="0" eaLnBrk="1" latinLnBrk="0" hangingPunct="1">
              <a:lnSpc>
                <a:spcPct val="90000"/>
              </a:lnSpc>
              <a:spcBef>
                <a:spcPts val="500"/>
              </a:spcBef>
              <a:buFont typeface="Arial" panose="020B0604020202020204" pitchFamily="34" charset="0"/>
              <a:buNone/>
              <a:defRPr lang="da-DK" sz="1800" kern="120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a:lstStyle>
          <a:p>
            <a:pPr marL="0" indent="0">
              <a:buNone/>
            </a:pPr>
            <a:r>
              <a:rPr lang="en-GB" dirty="0"/>
              <a:t>De </a:t>
            </a:r>
            <a:r>
              <a:rPr lang="en-GB" dirty="0" err="1"/>
              <a:t>varmt</a:t>
            </a:r>
            <a:r>
              <a:rPr lang="en-GB" dirty="0"/>
              <a:t> </a:t>
            </a:r>
            <a:r>
              <a:rPr lang="en-GB" dirty="0" err="1"/>
              <a:t>tilberedte</a:t>
            </a:r>
            <a:endParaRPr lang="en-GB" dirty="0"/>
          </a:p>
          <a:p>
            <a:r>
              <a:rPr lang="en-GB" dirty="0"/>
              <a:t>Hollandaise/Béarnaise</a:t>
            </a:r>
          </a:p>
          <a:p>
            <a:r>
              <a:rPr lang="en-GB" dirty="0" err="1"/>
              <a:t>Sabayonne</a:t>
            </a:r>
            <a:r>
              <a:rPr lang="en-GB" dirty="0"/>
              <a:t>/Zabaglione</a:t>
            </a:r>
          </a:p>
          <a:p>
            <a:endParaRPr lang="en-GB" dirty="0"/>
          </a:p>
          <a:p>
            <a:r>
              <a:rPr lang="da-DK" dirty="0"/>
              <a:t>Emulgatorer sammen med de delvist udfoldede (denaturerede) proteiner der giver stabilitet</a:t>
            </a:r>
          </a:p>
          <a:p>
            <a:r>
              <a:rPr lang="da-DK" dirty="0"/>
              <a:t>For meget varme ødelægger proteinernes fortykkende og emulgerende egenskaber</a:t>
            </a:r>
          </a:p>
          <a:p>
            <a:endParaRPr lang="en-GB" dirty="0"/>
          </a:p>
          <a:p>
            <a:endParaRPr lang="en-GB" dirty="0"/>
          </a:p>
        </p:txBody>
      </p:sp>
    </p:spTree>
    <p:extLst>
      <p:ext uri="{BB962C8B-B14F-4D97-AF65-F5344CB8AC3E}">
        <p14:creationId xmlns:p14="http://schemas.microsoft.com/office/powerpoint/2010/main" val="7404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Klassisk fransk klassifikation af saucer:</a:t>
            </a:r>
          </a:p>
        </p:txBody>
      </p:sp>
      <p:sp>
        <p:nvSpPr>
          <p:cNvPr id="3" name="Content Placeholder 2"/>
          <p:cNvSpPr>
            <a:spLocks noGrp="1"/>
          </p:cNvSpPr>
          <p:nvPr>
            <p:ph idx="1"/>
          </p:nvPr>
        </p:nvSpPr>
        <p:spPr/>
        <p:txBody>
          <a:bodyPr/>
          <a:lstStyle/>
          <a:p>
            <a:r>
              <a:rPr lang="da-DK" dirty="0" err="1"/>
              <a:t>Câreme</a:t>
            </a:r>
            <a:r>
              <a:rPr lang="da-DK" dirty="0"/>
              <a:t> – fire </a:t>
            </a:r>
            <a:r>
              <a:rPr lang="da-DK" dirty="0" err="1"/>
              <a:t>grundsuacer</a:t>
            </a:r>
            <a:endParaRPr lang="da-DK" dirty="0"/>
          </a:p>
          <a:p>
            <a:r>
              <a:rPr lang="da-DK" dirty="0" err="1"/>
              <a:t>Escoffier’s</a:t>
            </a:r>
            <a:r>
              <a:rPr lang="da-DK" dirty="0"/>
              <a:t> – Le guide </a:t>
            </a:r>
            <a:r>
              <a:rPr lang="da-DK" dirty="0" err="1"/>
              <a:t>culinaire</a:t>
            </a:r>
            <a:r>
              <a:rPr lang="da-DK" dirty="0"/>
              <a:t> (1921, 2011)</a:t>
            </a:r>
          </a:p>
          <a:p>
            <a:pPr lvl="1"/>
            <a:r>
              <a:rPr lang="da-DK" dirty="0"/>
              <a:t>Revision af </a:t>
            </a:r>
            <a:r>
              <a:rPr lang="da-DK" dirty="0" err="1"/>
              <a:t>Câremes</a:t>
            </a:r>
            <a:r>
              <a:rPr lang="da-DK" dirty="0"/>
              <a:t> system</a:t>
            </a:r>
          </a:p>
          <a:p>
            <a:pPr lvl="1"/>
            <a:endParaRPr lang="da-DK" dirty="0"/>
          </a:p>
          <a:p>
            <a:pPr lvl="1"/>
            <a:r>
              <a:rPr lang="da-DK" dirty="0" err="1"/>
              <a:t>Béchamel</a:t>
            </a:r>
            <a:endParaRPr lang="da-DK" dirty="0"/>
          </a:p>
          <a:p>
            <a:pPr lvl="1"/>
            <a:r>
              <a:rPr lang="da-DK" dirty="0" err="1"/>
              <a:t>Espagnole</a:t>
            </a:r>
            <a:endParaRPr lang="da-DK" dirty="0"/>
          </a:p>
          <a:p>
            <a:pPr lvl="1"/>
            <a:r>
              <a:rPr lang="da-DK" dirty="0" err="1"/>
              <a:t>Velouté</a:t>
            </a:r>
            <a:endParaRPr lang="da-DK" dirty="0"/>
          </a:p>
          <a:p>
            <a:pPr lvl="1"/>
            <a:r>
              <a:rPr lang="da-DK" dirty="0"/>
              <a:t>Hollandaise (herunder mayonnaise)</a:t>
            </a:r>
          </a:p>
          <a:p>
            <a:pPr lvl="2"/>
            <a:r>
              <a:rPr lang="da-DK" dirty="0"/>
              <a:t>Men mange måder at lave den på </a:t>
            </a:r>
          </a:p>
          <a:p>
            <a:pPr lvl="1"/>
            <a:r>
              <a:rPr lang="da-DK" dirty="0"/>
              <a:t>Tomatsauce</a:t>
            </a:r>
          </a:p>
          <a:p>
            <a:pPr lvl="1"/>
            <a:endParaRPr lang="da-DK" dirty="0"/>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11</a:t>
            </a:fld>
            <a:endParaRPr lang="da-DK" dirty="0"/>
          </a:p>
        </p:txBody>
      </p:sp>
      <p:pic>
        <p:nvPicPr>
          <p:cNvPr id="2050" name="Picture 2" descr="Escoffiers store kogebo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9000" y="1244917"/>
            <a:ext cx="4637722" cy="463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65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64" y="549594"/>
            <a:ext cx="11012486" cy="865186"/>
          </a:xfrm>
        </p:spPr>
        <p:txBody>
          <a:bodyPr/>
          <a:lstStyle/>
          <a:p>
            <a:r>
              <a:rPr lang="da-DK" dirty="0"/>
              <a:t>Tilberedningens betydning for forskellige typer af Hollandaise</a:t>
            </a:r>
          </a:p>
        </p:txBody>
      </p:sp>
      <p:sp>
        <p:nvSpPr>
          <p:cNvPr id="9" name="Content Placeholder 8"/>
          <p:cNvSpPr>
            <a:spLocks noGrp="1"/>
          </p:cNvSpPr>
          <p:nvPr>
            <p:ph sz="half" idx="1"/>
          </p:nvPr>
        </p:nvSpPr>
        <p:spPr>
          <a:xfrm>
            <a:off x="60959" y="1041401"/>
            <a:ext cx="2936241" cy="2653463"/>
          </a:xfrm>
        </p:spPr>
        <p:txBody>
          <a:bodyPr/>
          <a:lstStyle/>
          <a:p>
            <a:pPr marL="0" indent="0">
              <a:buNone/>
            </a:pPr>
            <a:r>
              <a:rPr lang="da-DK" sz="2000" dirty="0" err="1"/>
              <a:t>Sabayon</a:t>
            </a:r>
            <a:r>
              <a:rPr lang="da-DK" sz="2000" dirty="0"/>
              <a:t>-Varmt Smør</a:t>
            </a:r>
          </a:p>
          <a:p>
            <a:r>
              <a:rPr lang="da-DK" sz="2000" dirty="0"/>
              <a:t>Langsom stråle</a:t>
            </a:r>
          </a:p>
          <a:p>
            <a:r>
              <a:rPr lang="da-DK" sz="2000" dirty="0"/>
              <a:t>Mindst blank</a:t>
            </a:r>
          </a:p>
          <a:p>
            <a:r>
              <a:rPr lang="da-DK" sz="2000" dirty="0"/>
              <a:t>Mindst glat</a:t>
            </a:r>
          </a:p>
          <a:p>
            <a:r>
              <a:rPr lang="da-DK" sz="2000" dirty="0"/>
              <a:t>Mindst fede </a:t>
            </a:r>
          </a:p>
          <a:p>
            <a:endParaRPr lang="da-DK" sz="2000" dirty="0"/>
          </a:p>
          <a:p>
            <a:pPr marL="0" indent="0">
              <a:buNone/>
            </a:pPr>
            <a:endParaRPr lang="da-DK" sz="2000" dirty="0"/>
          </a:p>
          <a:p>
            <a:endParaRPr lang="da-DK" sz="2000" dirty="0"/>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12</a:t>
            </a:fld>
            <a:endParaRPr lang="da-DK"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3252" y="1021081"/>
            <a:ext cx="5926135" cy="5862635"/>
          </a:xfrm>
          <a:prstGeom prst="rect">
            <a:avLst/>
          </a:prstGeom>
        </p:spPr>
      </p:pic>
      <p:sp>
        <p:nvSpPr>
          <p:cNvPr id="11" name="Content Placeholder 8"/>
          <p:cNvSpPr>
            <a:spLocks noGrp="1"/>
          </p:cNvSpPr>
          <p:nvPr>
            <p:ph sz="half" idx="1"/>
          </p:nvPr>
        </p:nvSpPr>
        <p:spPr>
          <a:xfrm>
            <a:off x="9174479" y="1053307"/>
            <a:ext cx="3017521" cy="2653463"/>
          </a:xfrm>
        </p:spPr>
        <p:txBody>
          <a:bodyPr/>
          <a:lstStyle/>
          <a:p>
            <a:pPr marL="0" indent="0">
              <a:buNone/>
            </a:pPr>
            <a:r>
              <a:rPr lang="da-DK" sz="2000" dirty="0" err="1"/>
              <a:t>Sabayon</a:t>
            </a:r>
            <a:r>
              <a:rPr lang="da-DK" sz="2000" dirty="0"/>
              <a:t> Koldt Smør</a:t>
            </a:r>
          </a:p>
          <a:p>
            <a:r>
              <a:rPr lang="da-DK" sz="2000" dirty="0"/>
              <a:t>30 g hver andet sek.</a:t>
            </a:r>
          </a:p>
          <a:p>
            <a:endParaRPr lang="da-DK" sz="2000" dirty="0"/>
          </a:p>
          <a:p>
            <a:r>
              <a:rPr lang="da-DK" sz="2000" dirty="0"/>
              <a:t>Mindst fede</a:t>
            </a:r>
          </a:p>
          <a:p>
            <a:endParaRPr lang="da-DK" sz="2000" dirty="0"/>
          </a:p>
          <a:p>
            <a:endParaRPr lang="da-DK" sz="2000" dirty="0"/>
          </a:p>
        </p:txBody>
      </p:sp>
      <p:sp>
        <p:nvSpPr>
          <p:cNvPr id="14" name="Content Placeholder 8"/>
          <p:cNvSpPr>
            <a:spLocks noGrp="1"/>
          </p:cNvSpPr>
          <p:nvPr>
            <p:ph sz="half" idx="1"/>
          </p:nvPr>
        </p:nvSpPr>
        <p:spPr>
          <a:xfrm>
            <a:off x="9174479" y="3972718"/>
            <a:ext cx="2936241" cy="2653463"/>
          </a:xfrm>
        </p:spPr>
        <p:txBody>
          <a:bodyPr/>
          <a:lstStyle/>
          <a:p>
            <a:pPr marL="0" indent="0">
              <a:buNone/>
            </a:pPr>
            <a:r>
              <a:rPr lang="da-DK" sz="2000" dirty="0" err="1"/>
              <a:t>Carême</a:t>
            </a:r>
            <a:endParaRPr lang="da-DK" sz="2000" dirty="0"/>
          </a:p>
          <a:p>
            <a:r>
              <a:rPr lang="da-DK" sz="2000" dirty="0"/>
              <a:t>Simuleret træske </a:t>
            </a:r>
          </a:p>
          <a:p>
            <a:r>
              <a:rPr lang="da-DK" sz="2000" dirty="0"/>
              <a:t>Mindst variation i størrelse</a:t>
            </a:r>
          </a:p>
          <a:p>
            <a:r>
              <a:rPr lang="da-DK" sz="2000" dirty="0"/>
              <a:t>Tyndest </a:t>
            </a:r>
          </a:p>
          <a:p>
            <a:r>
              <a:rPr lang="da-DK" sz="2000" dirty="0"/>
              <a:t>Mest fede</a:t>
            </a:r>
          </a:p>
          <a:p>
            <a:pPr marL="0" indent="0">
              <a:buNone/>
            </a:pPr>
            <a:endParaRPr lang="da-DK" sz="2000" dirty="0"/>
          </a:p>
          <a:p>
            <a:endParaRPr lang="da-DK" sz="2000" dirty="0"/>
          </a:p>
        </p:txBody>
      </p:sp>
      <p:sp>
        <p:nvSpPr>
          <p:cNvPr id="15" name="Content Placeholder 8"/>
          <p:cNvSpPr>
            <a:spLocks noGrp="1"/>
          </p:cNvSpPr>
          <p:nvPr>
            <p:ph sz="half" idx="1"/>
          </p:nvPr>
        </p:nvSpPr>
        <p:spPr>
          <a:xfrm>
            <a:off x="142239" y="3987121"/>
            <a:ext cx="2936241" cy="2653463"/>
          </a:xfrm>
        </p:spPr>
        <p:txBody>
          <a:bodyPr/>
          <a:lstStyle/>
          <a:p>
            <a:pPr marL="0" indent="0">
              <a:buNone/>
            </a:pPr>
            <a:r>
              <a:rPr lang="da-DK" sz="2000" dirty="0" err="1"/>
              <a:t>Escoffier</a:t>
            </a:r>
            <a:endParaRPr lang="da-DK" sz="2000" dirty="0"/>
          </a:p>
          <a:p>
            <a:r>
              <a:rPr lang="da-DK" sz="2000" dirty="0"/>
              <a:t>Piskeris</a:t>
            </a:r>
          </a:p>
          <a:p>
            <a:r>
              <a:rPr lang="da-DK" sz="2000" dirty="0"/>
              <a:t>Mest variation i størrelse</a:t>
            </a:r>
          </a:p>
          <a:p>
            <a:r>
              <a:rPr lang="da-DK" sz="2000" dirty="0"/>
              <a:t>Mest blank</a:t>
            </a:r>
          </a:p>
          <a:p>
            <a:r>
              <a:rPr lang="da-DK" sz="2000" dirty="0"/>
              <a:t>Tykkest</a:t>
            </a:r>
          </a:p>
          <a:p>
            <a:r>
              <a:rPr lang="da-DK" sz="2000" dirty="0"/>
              <a:t>Mest fede</a:t>
            </a:r>
          </a:p>
          <a:p>
            <a:pPr marL="0" indent="0">
              <a:buNone/>
            </a:pPr>
            <a:endParaRPr lang="da-DK" sz="2000" dirty="0"/>
          </a:p>
          <a:p>
            <a:endParaRPr lang="da-DK" sz="2000" dirty="0"/>
          </a:p>
        </p:txBody>
      </p:sp>
      <p:sp>
        <p:nvSpPr>
          <p:cNvPr id="16" name="TextBox 15"/>
          <p:cNvSpPr txBox="1"/>
          <p:nvPr/>
        </p:nvSpPr>
        <p:spPr>
          <a:xfrm>
            <a:off x="9444251" y="6489701"/>
            <a:ext cx="2566728" cy="369332"/>
          </a:xfrm>
          <a:prstGeom prst="rect">
            <a:avLst/>
          </a:prstGeom>
          <a:noFill/>
        </p:spPr>
        <p:txBody>
          <a:bodyPr wrap="none" rtlCol="0">
            <a:spAutoFit/>
          </a:bodyPr>
          <a:lstStyle/>
          <a:p>
            <a:r>
              <a:rPr lang="da-DK" dirty="0"/>
              <a:t>(fra Rognså et al., 2014)</a:t>
            </a:r>
            <a:endParaRPr lang="en-GB" dirty="0"/>
          </a:p>
        </p:txBody>
      </p:sp>
    </p:spTree>
    <p:extLst>
      <p:ext uri="{BB962C8B-B14F-4D97-AF65-F5344CB8AC3E}">
        <p14:creationId xmlns:p14="http://schemas.microsoft.com/office/powerpoint/2010/main" val="3947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Flere måder at ”koge” på – denaturering med syre</a:t>
            </a:r>
          </a:p>
        </p:txBody>
      </p:sp>
      <p:sp>
        <p:nvSpPr>
          <p:cNvPr id="3" name="Content Placeholder 2"/>
          <p:cNvSpPr>
            <a:spLocks noGrp="1"/>
          </p:cNvSpPr>
          <p:nvPr>
            <p:ph idx="1"/>
          </p:nvPr>
        </p:nvSpPr>
        <p:spPr>
          <a:xfrm>
            <a:off x="588963" y="1635125"/>
            <a:ext cx="3956911" cy="4675188"/>
          </a:xfrm>
        </p:spPr>
        <p:txBody>
          <a:bodyPr/>
          <a:lstStyle/>
          <a:p>
            <a:r>
              <a:rPr lang="da-DK" dirty="0"/>
              <a:t>Syrnede mælk</a:t>
            </a:r>
          </a:p>
          <a:p>
            <a:r>
              <a:rPr lang="da-DK" dirty="0"/>
              <a:t>En hurtig yoghurt</a:t>
            </a:r>
          </a:p>
          <a:p>
            <a:r>
              <a:rPr lang="da-DK" dirty="0"/>
              <a:t>Nogle af de vandopløselige proteiner (</a:t>
            </a:r>
            <a:r>
              <a:rPr lang="da-DK" dirty="0" err="1"/>
              <a:t>caseiner</a:t>
            </a:r>
            <a:r>
              <a:rPr lang="da-DK" dirty="0"/>
              <a:t>) danner et halvfast netværk</a:t>
            </a:r>
          </a:p>
          <a:p>
            <a:r>
              <a:rPr lang="da-DK" dirty="0"/>
              <a:t>Kan være ret stærkt (set </a:t>
            </a:r>
            <a:r>
              <a:rPr lang="da-DK" dirty="0" err="1"/>
              <a:t>style</a:t>
            </a:r>
            <a:r>
              <a:rPr lang="da-DK" dirty="0"/>
              <a:t> yoghurt)</a:t>
            </a:r>
          </a:p>
          <a:p>
            <a:r>
              <a:rPr lang="da-DK" dirty="0"/>
              <a:t>Fedtet i opløsning er med til at forhindre netværksdannelsen</a:t>
            </a:r>
          </a:p>
          <a:p>
            <a:endParaRPr lang="da-DK" dirty="0"/>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13</a:t>
            </a:fld>
            <a:endParaRPr lang="da-DK" dirty="0"/>
          </a:p>
        </p:txBody>
      </p:sp>
      <p:pic>
        <p:nvPicPr>
          <p:cNvPr id="6" name="Picture 5"/>
          <p:cNvPicPr>
            <a:picLocks noChangeAspect="1"/>
          </p:cNvPicPr>
          <p:nvPr/>
        </p:nvPicPr>
        <p:blipFill>
          <a:blip r:embed="rId3"/>
          <a:stretch>
            <a:fillRect/>
          </a:stretch>
        </p:blipFill>
        <p:spPr>
          <a:xfrm>
            <a:off x="4545874" y="1349041"/>
            <a:ext cx="7646126" cy="5508959"/>
          </a:xfrm>
          <a:prstGeom prst="rect">
            <a:avLst/>
          </a:prstGeom>
        </p:spPr>
      </p:pic>
      <p:sp>
        <p:nvSpPr>
          <p:cNvPr id="7" name="TextBox 6"/>
          <p:cNvSpPr txBox="1"/>
          <p:nvPr/>
        </p:nvSpPr>
        <p:spPr>
          <a:xfrm>
            <a:off x="588963" y="6488668"/>
            <a:ext cx="2467342" cy="369332"/>
          </a:xfrm>
          <a:prstGeom prst="rect">
            <a:avLst/>
          </a:prstGeom>
          <a:noFill/>
        </p:spPr>
        <p:txBody>
          <a:bodyPr wrap="none" rtlCol="0">
            <a:spAutoFit/>
          </a:bodyPr>
          <a:lstStyle/>
          <a:p>
            <a:r>
              <a:rPr lang="da-DK" dirty="0"/>
              <a:t>fra (Pereira </a:t>
            </a:r>
            <a:r>
              <a:rPr lang="da-DK" i="1" dirty="0"/>
              <a:t>et al.</a:t>
            </a:r>
            <a:r>
              <a:rPr lang="da-DK" dirty="0"/>
              <a:t> 2006)</a:t>
            </a:r>
            <a:endParaRPr lang="en-GB" dirty="0"/>
          </a:p>
        </p:txBody>
      </p:sp>
    </p:spTree>
    <p:extLst>
      <p:ext uri="{BB962C8B-B14F-4D97-AF65-F5344CB8AC3E}">
        <p14:creationId xmlns:p14="http://schemas.microsoft.com/office/powerpoint/2010/main" val="222988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dirty="0"/>
              <a:t>Mayonnaise</a:t>
            </a:r>
            <a:br>
              <a:rPr lang="da-DK" dirty="0"/>
            </a:br>
            <a:endParaRPr lang="da-DK" dirty="0"/>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14</a:t>
            </a:fld>
            <a:endParaRPr lang="da-DK"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2520" y="2374828"/>
            <a:ext cx="3554079" cy="3487492"/>
          </a:xfrm>
          <a:prstGeom prst="rect">
            <a:avLst/>
          </a:prstGeom>
        </p:spPr>
      </p:pic>
    </p:spTree>
    <p:extLst>
      <p:ext uri="{BB962C8B-B14F-4D97-AF65-F5344CB8AC3E}">
        <p14:creationId xmlns:p14="http://schemas.microsoft.com/office/powerpoint/2010/main" val="236420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Mayonnaise: o/v</a:t>
            </a:r>
          </a:p>
        </p:txBody>
      </p:sp>
      <p:sp>
        <p:nvSpPr>
          <p:cNvPr id="3" name="Content Placeholder 2"/>
          <p:cNvSpPr>
            <a:spLocks noGrp="1"/>
          </p:cNvSpPr>
          <p:nvPr>
            <p:ph idx="1"/>
          </p:nvPr>
        </p:nvSpPr>
        <p:spPr/>
        <p:txBody>
          <a:bodyPr/>
          <a:lstStyle/>
          <a:p>
            <a:pPr marL="0" indent="0">
              <a:buNone/>
            </a:pPr>
            <a:r>
              <a:rPr lang="da-DK" dirty="0"/>
              <a:t>Kold ”sauce”</a:t>
            </a:r>
          </a:p>
          <a:p>
            <a:pPr marL="0" indent="0">
              <a:buNone/>
            </a:pPr>
            <a:r>
              <a:rPr lang="da-DK" dirty="0"/>
              <a:t>Emulgatorer</a:t>
            </a:r>
          </a:p>
          <a:p>
            <a:r>
              <a:rPr lang="da-DK" dirty="0"/>
              <a:t>Æggeblomme: Protein, Emulgatorer (</a:t>
            </a:r>
            <a:r>
              <a:rPr lang="da-DK" dirty="0" err="1"/>
              <a:t>fosfolipider</a:t>
            </a:r>
            <a:r>
              <a:rPr lang="da-DK" dirty="0"/>
              <a:t>) og vand </a:t>
            </a:r>
          </a:p>
          <a:p>
            <a:r>
              <a:rPr lang="da-DK" dirty="0"/>
              <a:t>Sennep: Smag, stabilisatorer, noget fedt og mere vand</a:t>
            </a:r>
          </a:p>
          <a:p>
            <a:pPr marL="0" indent="0">
              <a:buNone/>
            </a:pPr>
            <a:r>
              <a:rPr lang="da-DK" dirty="0"/>
              <a:t>Andre ingredienser</a:t>
            </a:r>
          </a:p>
          <a:p>
            <a:r>
              <a:rPr lang="da-DK" dirty="0"/>
              <a:t>Citronsaft/eddike: Mere vand og sænkning af pH</a:t>
            </a:r>
          </a:p>
          <a:p>
            <a:r>
              <a:rPr lang="da-DK" dirty="0"/>
              <a:t>Olie: Helst ikke for kraftigt smagende, flydende</a:t>
            </a:r>
          </a:p>
          <a:p>
            <a:endParaRPr lang="da-DK" dirty="0"/>
          </a:p>
          <a:p>
            <a:pPr marL="0" indent="0">
              <a:buNone/>
            </a:pPr>
            <a:r>
              <a:rPr lang="da-DK" dirty="0"/>
              <a:t>Start med at blande de vandholdige dele</a:t>
            </a:r>
          </a:p>
          <a:p>
            <a:r>
              <a:rPr lang="da-DK" dirty="0"/>
              <a:t>Langsomt fyldes olien i – dispergeres med fysisk kraft (piskeris, hjulpisker, el-håndmixer, stavblender)</a:t>
            </a:r>
          </a:p>
          <a:p>
            <a:endParaRPr lang="da-DK" dirty="0"/>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15</a:t>
            </a:fld>
            <a:endParaRPr lang="da-DK" dirty="0"/>
          </a:p>
        </p:txBody>
      </p:sp>
    </p:spTree>
    <p:extLst>
      <p:ext uri="{BB962C8B-B14F-4D97-AF65-F5344CB8AC3E}">
        <p14:creationId xmlns:p14="http://schemas.microsoft.com/office/powerpoint/2010/main" val="2062599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Klassiske og alternative anvendelser af mayonnaise</a:t>
            </a:r>
          </a:p>
        </p:txBody>
      </p:sp>
      <p:sp>
        <p:nvSpPr>
          <p:cNvPr id="3" name="Content Placeholder 2"/>
          <p:cNvSpPr>
            <a:spLocks noGrp="1"/>
          </p:cNvSpPr>
          <p:nvPr>
            <p:ph idx="1"/>
          </p:nvPr>
        </p:nvSpPr>
        <p:spPr/>
        <p:txBody>
          <a:bodyPr/>
          <a:lstStyle/>
          <a:p>
            <a:r>
              <a:rPr lang="da-DK" dirty="0"/>
              <a:t>Smøremiddel</a:t>
            </a:r>
          </a:p>
          <a:p>
            <a:pPr lvl="1"/>
            <a:r>
              <a:rPr lang="da-DK" dirty="0"/>
              <a:t>På smørrebrødets top</a:t>
            </a:r>
          </a:p>
          <a:p>
            <a:pPr lvl="1"/>
            <a:r>
              <a:rPr lang="da-DK" dirty="0"/>
              <a:t>I sandwich/burger</a:t>
            </a:r>
          </a:p>
          <a:p>
            <a:pPr lvl="1"/>
            <a:r>
              <a:rPr lang="da-DK" dirty="0"/>
              <a:t>Dip til grønt, fritter og lignende </a:t>
            </a:r>
          </a:p>
          <a:p>
            <a:pPr lvl="1"/>
            <a:r>
              <a:rPr lang="da-DK" dirty="0"/>
              <a:t>Dressing til salat</a:t>
            </a:r>
          </a:p>
          <a:p>
            <a:r>
              <a:rPr lang="da-DK" dirty="0"/>
              <a:t>Isolering/beskyttelse</a:t>
            </a:r>
          </a:p>
          <a:p>
            <a:pPr lvl="1"/>
            <a:r>
              <a:rPr lang="da-DK" dirty="0"/>
              <a:t>Stegt fisk smurt med </a:t>
            </a:r>
            <a:r>
              <a:rPr lang="da-DK" dirty="0" err="1"/>
              <a:t>mayo</a:t>
            </a:r>
            <a:r>
              <a:rPr lang="da-DK" dirty="0"/>
              <a:t> forhindrer at de klistrer til grillen	</a:t>
            </a:r>
          </a:p>
          <a:p>
            <a:endParaRPr lang="da-DK" dirty="0"/>
          </a:p>
          <a:p>
            <a:r>
              <a:rPr lang="da-DK" dirty="0"/>
              <a:t>Opløsnings/rengøringsmiddel</a:t>
            </a:r>
          </a:p>
          <a:p>
            <a:pPr lvl="1"/>
            <a:r>
              <a:rPr lang="da-DK" dirty="0"/>
              <a:t>Vandmærker på træ, oliekridt på tapet, stålpleje</a:t>
            </a:r>
          </a:p>
          <a:p>
            <a:r>
              <a:rPr lang="da-DK" dirty="0"/>
              <a:t>Kosmetisk</a:t>
            </a:r>
          </a:p>
          <a:p>
            <a:pPr lvl="1"/>
            <a:r>
              <a:rPr lang="da-DK" dirty="0"/>
              <a:t>Hårpleje (balsam), til solskoldet hud</a:t>
            </a:r>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16</a:t>
            </a:fld>
            <a:endParaRPr lang="da-DK" dirty="0"/>
          </a:p>
        </p:txBody>
      </p:sp>
    </p:spTree>
    <p:extLst>
      <p:ext uri="{BB962C8B-B14F-4D97-AF65-F5344CB8AC3E}">
        <p14:creationId xmlns:p14="http://schemas.microsoft.com/office/powerpoint/2010/main" val="190748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4903567"/>
            <a:ext cx="6624320" cy="1398808"/>
          </a:xfrm>
        </p:spPr>
        <p:txBody>
          <a:bodyPr/>
          <a:lstStyle/>
          <a:p>
            <a:r>
              <a:rPr lang="da-DK" dirty="0"/>
              <a:t>Lave Mayonnaise</a:t>
            </a:r>
            <a:br>
              <a:rPr lang="da-DK" dirty="0"/>
            </a:br>
            <a:br>
              <a:rPr lang="da-DK" dirty="0"/>
            </a:br>
            <a:endParaRPr lang="da-DK" dirty="0"/>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17</a:t>
            </a:fld>
            <a:endParaRPr lang="da-DK"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6228" y="2435788"/>
            <a:ext cx="3554079" cy="3487492"/>
          </a:xfrm>
          <a:prstGeom prst="rect">
            <a:avLst/>
          </a:prstGeom>
        </p:spPr>
      </p:pic>
    </p:spTree>
    <p:extLst>
      <p:ext uri="{BB962C8B-B14F-4D97-AF65-F5344CB8AC3E}">
        <p14:creationId xmlns:p14="http://schemas.microsoft.com/office/powerpoint/2010/main" val="2145774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Hver gruppe laver:</a:t>
            </a:r>
          </a:p>
        </p:txBody>
      </p:sp>
      <p:sp>
        <p:nvSpPr>
          <p:cNvPr id="3" name="Content Placeholder 2"/>
          <p:cNvSpPr>
            <a:spLocks noGrp="1"/>
          </p:cNvSpPr>
          <p:nvPr>
            <p:ph idx="1"/>
          </p:nvPr>
        </p:nvSpPr>
        <p:spPr/>
        <p:txBody>
          <a:bodyPr/>
          <a:lstStyle/>
          <a:p>
            <a:r>
              <a:rPr lang="da-DK" dirty="0"/>
              <a:t>En bunden opgave</a:t>
            </a:r>
          </a:p>
          <a:p>
            <a:pPr lvl="1"/>
            <a:r>
              <a:rPr lang="da-DK" dirty="0"/>
              <a:t>En af tre forskellige opskrifter </a:t>
            </a:r>
          </a:p>
          <a:p>
            <a:pPr lvl="2"/>
            <a:endParaRPr lang="da-DK" dirty="0"/>
          </a:p>
          <a:p>
            <a:r>
              <a:rPr lang="da-DK" dirty="0"/>
              <a:t>En fri opgave</a:t>
            </a:r>
          </a:p>
          <a:p>
            <a:pPr lvl="1"/>
            <a:r>
              <a:rPr lang="da-DK" dirty="0"/>
              <a:t>Find på hvordan en mayonnaise I godt kan lide skal smage</a:t>
            </a:r>
          </a:p>
          <a:p>
            <a:endParaRPr lang="da-DK" dirty="0"/>
          </a:p>
          <a:p>
            <a:r>
              <a:rPr lang="da-DK" dirty="0"/>
              <a:t>Rydder pænt op bagefter</a:t>
            </a:r>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18</a:t>
            </a:fld>
            <a:endParaRPr lang="da-DK" dirty="0"/>
          </a:p>
        </p:txBody>
      </p:sp>
    </p:spTree>
    <p:extLst>
      <p:ext uri="{BB962C8B-B14F-4D97-AF65-F5344CB8AC3E}">
        <p14:creationId xmlns:p14="http://schemas.microsoft.com/office/powerpoint/2010/main" val="97080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dirty="0"/>
              <a:t>Den store mayonnaisesmagning</a:t>
            </a:r>
            <a:br>
              <a:rPr lang="da-DK" dirty="0"/>
            </a:br>
            <a:endParaRPr lang="da-DK" dirty="0"/>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19</a:t>
            </a:fld>
            <a:endParaRPr lang="da-DK"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75032" y="2395148"/>
            <a:ext cx="3554079" cy="3487492"/>
          </a:xfrm>
          <a:prstGeom prst="rect">
            <a:avLst/>
          </a:prstGeom>
        </p:spPr>
      </p:pic>
    </p:spTree>
    <p:extLst>
      <p:ext uri="{BB962C8B-B14F-4D97-AF65-F5344CB8AC3E}">
        <p14:creationId xmlns:p14="http://schemas.microsoft.com/office/powerpoint/2010/main" val="319392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Oversigt</a:t>
            </a:r>
          </a:p>
        </p:txBody>
      </p:sp>
      <p:sp>
        <p:nvSpPr>
          <p:cNvPr id="3" name="Content Placeholder 2"/>
          <p:cNvSpPr>
            <a:spLocks noGrp="1"/>
          </p:cNvSpPr>
          <p:nvPr>
            <p:ph idx="1"/>
          </p:nvPr>
        </p:nvSpPr>
        <p:spPr/>
        <p:txBody>
          <a:bodyPr/>
          <a:lstStyle/>
          <a:p>
            <a:r>
              <a:rPr lang="da-DK" dirty="0"/>
              <a:t>Emulsioner</a:t>
            </a:r>
          </a:p>
          <a:p>
            <a:pPr lvl="1"/>
            <a:endParaRPr lang="da-DK" dirty="0"/>
          </a:p>
          <a:p>
            <a:r>
              <a:rPr lang="da-DK" dirty="0"/>
              <a:t>Mayonnaise</a:t>
            </a:r>
          </a:p>
          <a:p>
            <a:pPr lvl="1"/>
            <a:r>
              <a:rPr lang="da-DK" dirty="0"/>
              <a:t>Hvad er en god </a:t>
            </a:r>
            <a:r>
              <a:rPr lang="da-DK" dirty="0" err="1"/>
              <a:t>mayo</a:t>
            </a:r>
            <a:r>
              <a:rPr lang="da-DK" dirty="0"/>
              <a:t>? og hvad kan </a:t>
            </a:r>
            <a:r>
              <a:rPr lang="da-DK" dirty="0" err="1"/>
              <a:t>mayo’er</a:t>
            </a:r>
            <a:r>
              <a:rPr lang="da-DK" dirty="0"/>
              <a:t> bruges til?</a:t>
            </a:r>
          </a:p>
          <a:p>
            <a:endParaRPr lang="da-DK" dirty="0"/>
          </a:p>
          <a:p>
            <a:r>
              <a:rPr lang="da-DK" dirty="0"/>
              <a:t>Smagning af købte mayonnaiser</a:t>
            </a:r>
          </a:p>
          <a:p>
            <a:pPr lvl="1"/>
            <a:r>
              <a:rPr lang="da-DK" dirty="0"/>
              <a:t>Hvad smager de af?</a:t>
            </a:r>
          </a:p>
          <a:p>
            <a:endParaRPr lang="da-DK" dirty="0"/>
          </a:p>
          <a:p>
            <a:r>
              <a:rPr lang="da-DK" dirty="0"/>
              <a:t>Lave mayonnaiser </a:t>
            </a:r>
          </a:p>
          <a:p>
            <a:pPr lvl="1"/>
            <a:endParaRPr lang="da-DK" dirty="0"/>
          </a:p>
          <a:p>
            <a:r>
              <a:rPr lang="da-DK" dirty="0"/>
              <a:t>Smag på egne mayonnaiser</a:t>
            </a:r>
          </a:p>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2</a:t>
            </a:fld>
            <a:endParaRPr lang="da-DK" dirty="0"/>
          </a:p>
        </p:txBody>
      </p:sp>
      <p:sp>
        <p:nvSpPr>
          <p:cNvPr id="6" name="Date Placeholder 5"/>
          <p:cNvSpPr>
            <a:spLocks noGrp="1"/>
          </p:cNvSpPr>
          <p:nvPr>
            <p:ph type="dt" sz="half" idx="10"/>
          </p:nvPr>
        </p:nvSpPr>
        <p:spPr/>
        <p:txBody>
          <a:bodyPr/>
          <a:lstStyle/>
          <a:p>
            <a:fld id="{4EFC3BBF-1D93-4703-ADE1-710F97721AD1}" type="datetime1">
              <a:rPr lang="da-DK" smtClean="0"/>
              <a:t>04/07/2019</a:t>
            </a:fld>
            <a:endParaRPr lang="da-DK" dirty="0"/>
          </a:p>
        </p:txBody>
      </p:sp>
    </p:spTree>
    <p:extLst>
      <p:ext uri="{BB962C8B-B14F-4D97-AF65-F5344CB8AC3E}">
        <p14:creationId xmlns:p14="http://schemas.microsoft.com/office/powerpoint/2010/main" val="316310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Smag objektivt og subjektivt </a:t>
            </a:r>
          </a:p>
        </p:txBody>
      </p:sp>
      <p:sp>
        <p:nvSpPr>
          <p:cNvPr id="3" name="Content Placeholder 2"/>
          <p:cNvSpPr>
            <a:spLocks noGrp="1"/>
          </p:cNvSpPr>
          <p:nvPr>
            <p:ph idx="1"/>
          </p:nvPr>
        </p:nvSpPr>
        <p:spPr/>
        <p:txBody>
          <a:bodyPr/>
          <a:lstStyle/>
          <a:p>
            <a:pPr marL="0" indent="0">
              <a:buNone/>
            </a:pPr>
            <a:r>
              <a:rPr lang="da-DK" dirty="0"/>
              <a:t>Husk det er jeres mening der tæller – ikke om I svarer det samme som andre</a:t>
            </a:r>
          </a:p>
          <a:p>
            <a:pPr marL="0" indent="0">
              <a:buNone/>
            </a:pPr>
            <a:endParaRPr lang="da-DK" dirty="0"/>
          </a:p>
          <a:p>
            <a:pPr marL="0" indent="0">
              <a:buNone/>
            </a:pPr>
            <a:r>
              <a:rPr lang="da-DK" dirty="0"/>
              <a:t>Brug spørgeskemaerne først </a:t>
            </a:r>
          </a:p>
          <a:p>
            <a:r>
              <a:rPr lang="da-DK" dirty="0"/>
              <a:t>Svar på hvor sur, fed og glat hver </a:t>
            </a:r>
            <a:r>
              <a:rPr lang="da-DK" dirty="0" err="1"/>
              <a:t>mayo</a:t>
            </a:r>
            <a:r>
              <a:rPr lang="da-DK" dirty="0"/>
              <a:t> er (objektivt)</a:t>
            </a:r>
          </a:p>
          <a:p>
            <a:r>
              <a:rPr lang="da-DK" dirty="0"/>
              <a:t>Svar også på hvor godt du kan lide hver (subjektivt)</a:t>
            </a:r>
          </a:p>
          <a:p>
            <a:pPr marL="0" indent="0">
              <a:buNone/>
            </a:pPr>
            <a:endParaRPr lang="da-DK" dirty="0"/>
          </a:p>
          <a:p>
            <a:pPr marL="0" indent="0">
              <a:buNone/>
            </a:pPr>
            <a:endParaRPr lang="da-DK" dirty="0"/>
          </a:p>
          <a:p>
            <a:pPr marL="0" indent="0">
              <a:buNone/>
            </a:pPr>
            <a:r>
              <a:rPr lang="da-DK" dirty="0"/>
              <a:t>Projicering af oplevelse ned på papir</a:t>
            </a:r>
          </a:p>
          <a:p>
            <a:r>
              <a:rPr lang="da-DK" dirty="0"/>
              <a:t>Hvilke er mest forskellige og hvilke er mest ens</a:t>
            </a:r>
          </a:p>
          <a:p>
            <a:pPr marL="0" indent="0">
              <a:buNone/>
            </a:pPr>
            <a:endParaRPr lang="da-DK" dirty="0"/>
          </a:p>
          <a:p>
            <a:pPr marL="0" indent="0">
              <a:buNone/>
            </a:pPr>
            <a:endParaRPr lang="da-DK" dirty="0"/>
          </a:p>
          <a:p>
            <a:pPr marL="0" indent="0">
              <a:buNone/>
            </a:pPr>
            <a:endParaRPr lang="da-DK" dirty="0"/>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20</a:t>
            </a:fld>
            <a:endParaRPr lang="da-DK" dirty="0"/>
          </a:p>
        </p:txBody>
      </p:sp>
    </p:spTree>
    <p:extLst>
      <p:ext uri="{BB962C8B-B14F-4D97-AF65-F5344CB8AC3E}">
        <p14:creationId xmlns:p14="http://schemas.microsoft.com/office/powerpoint/2010/main" val="2803845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dirty="0"/>
              <a:t>Projicering af smag – Projective Mapping </a:t>
            </a:r>
          </a:p>
        </p:txBody>
      </p:sp>
      <p:sp>
        <p:nvSpPr>
          <p:cNvPr id="45" name="Pladsholder til indhold 3"/>
          <p:cNvSpPr>
            <a:spLocks noGrp="1"/>
          </p:cNvSpPr>
          <p:nvPr>
            <p:ph idx="1"/>
          </p:nvPr>
        </p:nvSpPr>
        <p:spPr>
          <a:effectLst>
            <a:glow rad="63500">
              <a:schemeClr val="accent4">
                <a:satMod val="175000"/>
                <a:alpha val="40000"/>
              </a:schemeClr>
            </a:glow>
            <a:outerShdw blurRad="50800" dist="38100" dir="2700000" algn="tl" rotWithShape="0">
              <a:prstClr val="black">
                <a:alpha val="40000"/>
              </a:prstClr>
            </a:outerShdw>
            <a:softEdge rad="12700"/>
          </a:effectLst>
        </p:spPr>
        <p:style>
          <a:lnRef idx="1">
            <a:schemeClr val="accent4"/>
          </a:lnRef>
          <a:fillRef idx="2">
            <a:schemeClr val="accent4"/>
          </a:fillRef>
          <a:effectRef idx="1">
            <a:schemeClr val="accent4"/>
          </a:effectRef>
          <a:fontRef idx="minor">
            <a:schemeClr val="dk1"/>
          </a:fontRef>
        </p:style>
        <p:txBody>
          <a:bodyPr vert="horz" lIns="180000" tIns="108000" rIns="0" bIns="0" rtlCol="0">
            <a:noAutofit/>
          </a:bodyPr>
          <a:lstStyle/>
          <a:p>
            <a:endParaRPr lang="en-GB" dirty="0"/>
          </a:p>
          <a:p>
            <a:endParaRPr lang="en-GB" dirty="0"/>
          </a:p>
        </p:txBody>
      </p:sp>
      <p:sp>
        <p:nvSpPr>
          <p:cNvPr id="7" name="Slide Number Placeholder 5"/>
          <p:cNvSpPr>
            <a:spLocks noGrp="1"/>
          </p:cNvSpPr>
          <p:nvPr>
            <p:ph type="sldNum" sz="quarter" idx="12"/>
          </p:nvPr>
        </p:nvSpPr>
        <p:spPr/>
        <p:txBody>
          <a:bodyPr/>
          <a:lstStyle/>
          <a:p>
            <a:r>
              <a:rPr lang="da-DK" dirty="0"/>
              <a:t>Slide </a:t>
            </a:r>
            <a:fld id="{DC37E8EB-A956-4DCF-BBA5-EA8D8AE87F52}" type="slidenum">
              <a:rPr lang="da-DK"/>
              <a:pPr/>
              <a:t>21</a:t>
            </a:fld>
            <a:endParaRPr lang="da-DK" dirty="0"/>
          </a:p>
        </p:txBody>
      </p:sp>
      <p:grpSp>
        <p:nvGrpSpPr>
          <p:cNvPr id="46" name="Gruppe 19"/>
          <p:cNvGrpSpPr/>
          <p:nvPr/>
        </p:nvGrpSpPr>
        <p:grpSpPr>
          <a:xfrm>
            <a:off x="3738546" y="1643050"/>
            <a:ext cx="4214842" cy="2786082"/>
            <a:chOff x="4786314" y="1214422"/>
            <a:chExt cx="4214842" cy="2786082"/>
          </a:xfrm>
        </p:grpSpPr>
        <p:sp>
          <p:nvSpPr>
            <p:cNvPr id="47" name="Rektangel 16"/>
            <p:cNvSpPr/>
            <p:nvPr/>
          </p:nvSpPr>
          <p:spPr>
            <a:xfrm>
              <a:off x="4786314" y="1214422"/>
              <a:ext cx="4214842" cy="2786082"/>
            </a:xfrm>
            <a:prstGeom prst="rect">
              <a:avLst/>
            </a:prstGeom>
            <a:solidFill>
              <a:srgbClr val="EEEE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kstboks 17"/>
            <p:cNvSpPr txBox="1"/>
            <p:nvPr/>
          </p:nvSpPr>
          <p:spPr>
            <a:xfrm>
              <a:off x="7286644" y="3714752"/>
              <a:ext cx="1714512" cy="276999"/>
            </a:xfrm>
            <a:prstGeom prst="rect">
              <a:avLst/>
            </a:prstGeom>
            <a:solidFill>
              <a:srgbClr val="7C4218"/>
            </a:solidFill>
          </p:spPr>
          <p:txBody>
            <a:bodyPr wrap="square" rtlCol="0">
              <a:spAutoFit/>
            </a:bodyPr>
            <a:lstStyle/>
            <a:p>
              <a:pPr algn="ctr"/>
              <a:r>
                <a:rPr lang="en-GB" sz="1200" dirty="0">
                  <a:solidFill>
                    <a:srgbClr val="DDDDDD"/>
                  </a:solidFill>
                </a:rPr>
                <a:t>Napping EXAMPLE</a:t>
              </a:r>
            </a:p>
          </p:txBody>
        </p:sp>
      </p:grpSp>
      <p:sp>
        <p:nvSpPr>
          <p:cNvPr id="49" name="Tekstboks 29"/>
          <p:cNvSpPr txBox="1"/>
          <p:nvPr/>
        </p:nvSpPr>
        <p:spPr>
          <a:xfrm>
            <a:off x="7096132" y="5072075"/>
            <a:ext cx="500066" cy="276999"/>
          </a:xfrm>
          <a:prstGeom prst="rect">
            <a:avLst/>
          </a:prstGeom>
          <a:solidFill>
            <a:srgbClr val="FFFF00"/>
          </a:solidFill>
          <a:ln>
            <a:noFill/>
          </a:ln>
        </p:spPr>
        <p:txBody>
          <a:bodyPr wrap="square" rtlCol="0">
            <a:spAutoFit/>
          </a:bodyPr>
          <a:lstStyle/>
          <a:p>
            <a:pPr algn="ctr"/>
            <a:r>
              <a:rPr lang="en-GB" sz="1200" dirty="0"/>
              <a:t>921</a:t>
            </a:r>
          </a:p>
        </p:txBody>
      </p:sp>
      <p:sp>
        <p:nvSpPr>
          <p:cNvPr id="50" name="Tekstboks 30"/>
          <p:cNvSpPr txBox="1"/>
          <p:nvPr/>
        </p:nvSpPr>
        <p:spPr>
          <a:xfrm>
            <a:off x="4238612" y="5072075"/>
            <a:ext cx="500066" cy="276999"/>
          </a:xfrm>
          <a:prstGeom prst="rect">
            <a:avLst/>
          </a:prstGeom>
          <a:solidFill>
            <a:srgbClr val="FFFF00"/>
          </a:solidFill>
          <a:ln>
            <a:noFill/>
          </a:ln>
        </p:spPr>
        <p:txBody>
          <a:bodyPr wrap="square" rtlCol="0">
            <a:spAutoFit/>
          </a:bodyPr>
          <a:lstStyle/>
          <a:p>
            <a:pPr algn="ctr"/>
            <a:r>
              <a:rPr lang="en-GB" sz="1200" dirty="0"/>
              <a:t>305</a:t>
            </a:r>
          </a:p>
        </p:txBody>
      </p:sp>
      <p:sp>
        <p:nvSpPr>
          <p:cNvPr id="51" name="Tekstboks 31"/>
          <p:cNvSpPr txBox="1"/>
          <p:nvPr/>
        </p:nvSpPr>
        <p:spPr>
          <a:xfrm>
            <a:off x="8524892" y="5072075"/>
            <a:ext cx="500066" cy="276999"/>
          </a:xfrm>
          <a:prstGeom prst="rect">
            <a:avLst/>
          </a:prstGeom>
          <a:solidFill>
            <a:srgbClr val="FFFF00"/>
          </a:solidFill>
          <a:ln>
            <a:noFill/>
          </a:ln>
        </p:spPr>
        <p:txBody>
          <a:bodyPr wrap="square" rtlCol="0">
            <a:spAutoFit/>
          </a:bodyPr>
          <a:lstStyle/>
          <a:p>
            <a:pPr algn="ctr"/>
            <a:r>
              <a:rPr lang="en-GB" sz="1200" dirty="0"/>
              <a:t>620</a:t>
            </a:r>
          </a:p>
        </p:txBody>
      </p:sp>
      <p:sp>
        <p:nvSpPr>
          <p:cNvPr id="52" name="Tekstboks 32"/>
          <p:cNvSpPr txBox="1"/>
          <p:nvPr/>
        </p:nvSpPr>
        <p:spPr>
          <a:xfrm>
            <a:off x="4952992" y="5072075"/>
            <a:ext cx="500066" cy="276999"/>
          </a:xfrm>
          <a:prstGeom prst="rect">
            <a:avLst/>
          </a:prstGeom>
          <a:solidFill>
            <a:srgbClr val="FFFF00"/>
          </a:solidFill>
          <a:ln>
            <a:noFill/>
          </a:ln>
        </p:spPr>
        <p:txBody>
          <a:bodyPr wrap="square" rtlCol="0">
            <a:spAutoFit/>
          </a:bodyPr>
          <a:lstStyle/>
          <a:p>
            <a:pPr algn="ctr"/>
            <a:r>
              <a:rPr lang="en-GB" sz="1200" dirty="0"/>
              <a:t>411</a:t>
            </a:r>
          </a:p>
        </p:txBody>
      </p:sp>
      <p:sp>
        <p:nvSpPr>
          <p:cNvPr id="53" name="Tekstboks 33"/>
          <p:cNvSpPr txBox="1"/>
          <p:nvPr/>
        </p:nvSpPr>
        <p:spPr>
          <a:xfrm>
            <a:off x="2809852" y="5080828"/>
            <a:ext cx="500066" cy="276999"/>
          </a:xfrm>
          <a:prstGeom prst="rect">
            <a:avLst/>
          </a:prstGeom>
          <a:solidFill>
            <a:srgbClr val="FFFF00"/>
          </a:solidFill>
          <a:ln>
            <a:noFill/>
          </a:ln>
        </p:spPr>
        <p:txBody>
          <a:bodyPr wrap="square" rtlCol="0">
            <a:spAutoFit/>
          </a:bodyPr>
          <a:lstStyle/>
          <a:p>
            <a:pPr algn="ctr"/>
            <a:r>
              <a:rPr lang="en-GB" sz="1200" dirty="0"/>
              <a:t>247</a:t>
            </a:r>
          </a:p>
        </p:txBody>
      </p:sp>
      <p:sp>
        <p:nvSpPr>
          <p:cNvPr id="54" name="Tekstboks 34"/>
          <p:cNvSpPr txBox="1"/>
          <p:nvPr/>
        </p:nvSpPr>
        <p:spPr>
          <a:xfrm>
            <a:off x="5667372" y="5072075"/>
            <a:ext cx="500066" cy="276999"/>
          </a:xfrm>
          <a:prstGeom prst="rect">
            <a:avLst/>
          </a:prstGeom>
          <a:solidFill>
            <a:srgbClr val="FFFF00"/>
          </a:solidFill>
          <a:ln>
            <a:noFill/>
          </a:ln>
        </p:spPr>
        <p:txBody>
          <a:bodyPr wrap="square" rtlCol="0">
            <a:spAutoFit/>
          </a:bodyPr>
          <a:lstStyle/>
          <a:p>
            <a:pPr algn="ctr"/>
            <a:r>
              <a:rPr lang="en-GB" sz="1200" dirty="0"/>
              <a:t>597</a:t>
            </a:r>
          </a:p>
        </p:txBody>
      </p:sp>
      <p:sp>
        <p:nvSpPr>
          <p:cNvPr id="55" name="Tekstboks 35"/>
          <p:cNvSpPr txBox="1"/>
          <p:nvPr/>
        </p:nvSpPr>
        <p:spPr>
          <a:xfrm>
            <a:off x="3524232" y="5072075"/>
            <a:ext cx="500066" cy="276999"/>
          </a:xfrm>
          <a:prstGeom prst="rect">
            <a:avLst/>
          </a:prstGeom>
          <a:solidFill>
            <a:srgbClr val="FFFF00"/>
          </a:solidFill>
          <a:ln>
            <a:noFill/>
          </a:ln>
        </p:spPr>
        <p:txBody>
          <a:bodyPr wrap="square" rtlCol="0">
            <a:spAutoFit/>
          </a:bodyPr>
          <a:lstStyle/>
          <a:p>
            <a:pPr algn="ctr"/>
            <a:r>
              <a:rPr lang="en-GB" sz="1200" dirty="0"/>
              <a:t>163</a:t>
            </a:r>
          </a:p>
        </p:txBody>
      </p:sp>
      <p:sp>
        <p:nvSpPr>
          <p:cNvPr id="56" name="Tekstboks 36"/>
          <p:cNvSpPr txBox="1"/>
          <p:nvPr/>
        </p:nvSpPr>
        <p:spPr>
          <a:xfrm>
            <a:off x="6381752" y="5072075"/>
            <a:ext cx="500066" cy="276999"/>
          </a:xfrm>
          <a:prstGeom prst="rect">
            <a:avLst/>
          </a:prstGeom>
          <a:solidFill>
            <a:srgbClr val="FFFF00"/>
          </a:solidFill>
          <a:ln>
            <a:noFill/>
          </a:ln>
        </p:spPr>
        <p:txBody>
          <a:bodyPr wrap="square" rtlCol="0">
            <a:spAutoFit/>
          </a:bodyPr>
          <a:lstStyle/>
          <a:p>
            <a:pPr algn="ctr"/>
            <a:r>
              <a:rPr lang="en-GB" sz="1200" dirty="0"/>
              <a:t>721</a:t>
            </a:r>
          </a:p>
        </p:txBody>
      </p:sp>
      <p:sp>
        <p:nvSpPr>
          <p:cNvPr id="57" name="Tekstboks 37"/>
          <p:cNvSpPr txBox="1"/>
          <p:nvPr/>
        </p:nvSpPr>
        <p:spPr>
          <a:xfrm>
            <a:off x="7810512" y="5072075"/>
            <a:ext cx="500066" cy="276999"/>
          </a:xfrm>
          <a:prstGeom prst="rect">
            <a:avLst/>
          </a:prstGeom>
          <a:solidFill>
            <a:srgbClr val="FFFF00"/>
          </a:solidFill>
          <a:ln>
            <a:noFill/>
          </a:ln>
        </p:spPr>
        <p:txBody>
          <a:bodyPr wrap="square" rtlCol="0">
            <a:spAutoFit/>
          </a:bodyPr>
          <a:lstStyle/>
          <a:p>
            <a:pPr algn="ctr"/>
            <a:r>
              <a:rPr lang="en-GB" sz="1200" dirty="0"/>
              <a:t>836</a:t>
            </a:r>
          </a:p>
        </p:txBody>
      </p:sp>
      <p:sp>
        <p:nvSpPr>
          <p:cNvPr id="58" name="AutoShape 22"/>
          <p:cNvSpPr>
            <a:spLocks noChangeAspect="1" noChangeArrowheads="1"/>
          </p:cNvSpPr>
          <p:nvPr/>
        </p:nvSpPr>
        <p:spPr bwMode="auto">
          <a:xfrm>
            <a:off x="3595671" y="4643447"/>
            <a:ext cx="344487" cy="344487"/>
          </a:xfrm>
          <a:prstGeom prst="irregularSeal2">
            <a:avLst/>
          </a:prstGeom>
          <a:solidFill>
            <a:srgbClr val="F6C4CA"/>
          </a:solidFill>
          <a:ln w="12700">
            <a:solidFill>
              <a:schemeClr val="tx1"/>
            </a:solidFill>
            <a:miter lim="800000"/>
            <a:headEnd/>
            <a:tailEnd/>
          </a:ln>
        </p:spPr>
        <p:txBody>
          <a:bodyPr wrap="none" anchor="ctr"/>
          <a:lstStyle/>
          <a:p>
            <a:endParaRPr lang="da-DK"/>
          </a:p>
        </p:txBody>
      </p:sp>
      <p:sp>
        <p:nvSpPr>
          <p:cNvPr id="59" name="AutoShape 24"/>
          <p:cNvSpPr>
            <a:spLocks noChangeAspect="1" noChangeArrowheads="1"/>
          </p:cNvSpPr>
          <p:nvPr/>
        </p:nvSpPr>
        <p:spPr bwMode="auto">
          <a:xfrm>
            <a:off x="2881290" y="4643447"/>
            <a:ext cx="357190" cy="309491"/>
          </a:xfrm>
          <a:prstGeom prst="hexagon">
            <a:avLst>
              <a:gd name="adj" fmla="val 28853"/>
              <a:gd name="vf" fmla="val 115470"/>
            </a:avLst>
          </a:prstGeom>
          <a:solidFill>
            <a:srgbClr val="823C55"/>
          </a:solidFill>
          <a:ln w="12700">
            <a:solidFill>
              <a:schemeClr val="tx1"/>
            </a:solidFill>
            <a:miter lim="800000"/>
            <a:headEnd/>
            <a:tailEnd/>
          </a:ln>
        </p:spPr>
        <p:txBody>
          <a:bodyPr wrap="none" anchor="ctr"/>
          <a:lstStyle/>
          <a:p>
            <a:endParaRPr lang="da-DK"/>
          </a:p>
        </p:txBody>
      </p:sp>
      <p:sp>
        <p:nvSpPr>
          <p:cNvPr id="60" name="Rectangle 26"/>
          <p:cNvSpPr>
            <a:spLocks noChangeAspect="1" noChangeArrowheads="1"/>
          </p:cNvSpPr>
          <p:nvPr/>
        </p:nvSpPr>
        <p:spPr bwMode="auto">
          <a:xfrm>
            <a:off x="4376726" y="4710122"/>
            <a:ext cx="290514" cy="290514"/>
          </a:xfrm>
          <a:prstGeom prst="rect">
            <a:avLst/>
          </a:prstGeom>
          <a:solidFill>
            <a:srgbClr val="171315"/>
          </a:solidFill>
          <a:ln w="12700">
            <a:solidFill>
              <a:schemeClr val="tx1"/>
            </a:solidFill>
            <a:miter lim="800000"/>
            <a:headEnd/>
            <a:tailEnd/>
          </a:ln>
        </p:spPr>
        <p:txBody>
          <a:bodyPr wrap="none" anchor="ctr"/>
          <a:lstStyle/>
          <a:p>
            <a:endParaRPr lang="da-DK"/>
          </a:p>
        </p:txBody>
      </p:sp>
      <p:sp>
        <p:nvSpPr>
          <p:cNvPr id="61" name="Oval 30"/>
          <p:cNvSpPr>
            <a:spLocks noChangeAspect="1" noChangeArrowheads="1"/>
          </p:cNvSpPr>
          <p:nvPr/>
        </p:nvSpPr>
        <p:spPr bwMode="auto">
          <a:xfrm>
            <a:off x="8596331" y="4786323"/>
            <a:ext cx="341313" cy="195263"/>
          </a:xfrm>
          <a:prstGeom prst="ellipse">
            <a:avLst/>
          </a:prstGeom>
          <a:solidFill>
            <a:srgbClr val="533D85"/>
          </a:solidFill>
          <a:ln w="12700">
            <a:solidFill>
              <a:schemeClr val="tx1"/>
            </a:solidFill>
            <a:round/>
            <a:headEnd/>
            <a:tailEnd/>
          </a:ln>
        </p:spPr>
        <p:txBody>
          <a:bodyPr wrap="none" anchor="ctr"/>
          <a:lstStyle/>
          <a:p>
            <a:endParaRPr lang="da-DK"/>
          </a:p>
        </p:txBody>
      </p:sp>
      <p:sp>
        <p:nvSpPr>
          <p:cNvPr id="62" name="AutoShape 18"/>
          <p:cNvSpPr>
            <a:spLocks noChangeAspect="1" noChangeArrowheads="1"/>
          </p:cNvSpPr>
          <p:nvPr/>
        </p:nvSpPr>
        <p:spPr bwMode="auto">
          <a:xfrm>
            <a:off x="5786422" y="4714884"/>
            <a:ext cx="309578" cy="294586"/>
          </a:xfrm>
          <a:prstGeom prst="star5">
            <a:avLst/>
          </a:prstGeom>
          <a:solidFill>
            <a:srgbClr val="CE5457"/>
          </a:solidFill>
          <a:ln w="12700">
            <a:solidFill>
              <a:schemeClr val="tx1"/>
            </a:solidFill>
            <a:miter lim="800000"/>
            <a:headEnd/>
            <a:tailEnd/>
          </a:ln>
          <a:effectLst/>
        </p:spPr>
        <p:txBody>
          <a:bodyPr wrap="none" anchor="ctr"/>
          <a:lstStyle/>
          <a:p>
            <a:pPr>
              <a:defRPr/>
            </a:pPr>
            <a:endParaRPr lang="da-DK"/>
          </a:p>
        </p:txBody>
      </p:sp>
      <p:sp>
        <p:nvSpPr>
          <p:cNvPr id="63" name="AutoShape 20"/>
          <p:cNvSpPr>
            <a:spLocks noChangeAspect="1" noChangeArrowheads="1"/>
          </p:cNvSpPr>
          <p:nvPr/>
        </p:nvSpPr>
        <p:spPr bwMode="auto">
          <a:xfrm>
            <a:off x="6524628" y="4786323"/>
            <a:ext cx="209430" cy="180975"/>
          </a:xfrm>
          <a:prstGeom prst="triangle">
            <a:avLst>
              <a:gd name="adj" fmla="val 50000"/>
            </a:avLst>
          </a:prstGeom>
          <a:solidFill>
            <a:srgbClr val="8E55CD"/>
          </a:solidFill>
          <a:ln w="12700">
            <a:solidFill>
              <a:schemeClr val="tx1"/>
            </a:solidFill>
            <a:miter lim="800000"/>
            <a:headEnd/>
            <a:tailEnd/>
          </a:ln>
        </p:spPr>
        <p:txBody>
          <a:bodyPr wrap="none" anchor="ctr"/>
          <a:lstStyle/>
          <a:p>
            <a:endParaRPr lang="da-DK"/>
          </a:p>
        </p:txBody>
      </p:sp>
      <p:sp>
        <p:nvSpPr>
          <p:cNvPr id="64" name="AutoShape 28"/>
          <p:cNvSpPr>
            <a:spLocks noChangeAspect="1" noChangeArrowheads="1"/>
          </p:cNvSpPr>
          <p:nvPr/>
        </p:nvSpPr>
        <p:spPr bwMode="auto">
          <a:xfrm>
            <a:off x="7024694" y="4786322"/>
            <a:ext cx="623886" cy="207962"/>
          </a:xfrm>
          <a:prstGeom prst="flowChartTerminator">
            <a:avLst/>
          </a:prstGeom>
          <a:solidFill>
            <a:srgbClr val="000000"/>
          </a:solidFill>
          <a:ln w="12700">
            <a:solidFill>
              <a:schemeClr val="tx1"/>
            </a:solidFill>
            <a:miter lim="800000"/>
            <a:headEnd/>
            <a:tailEnd/>
          </a:ln>
        </p:spPr>
        <p:txBody>
          <a:bodyPr wrap="none" anchor="ctr"/>
          <a:lstStyle/>
          <a:p>
            <a:endParaRPr lang="da-DK"/>
          </a:p>
        </p:txBody>
      </p:sp>
      <p:sp>
        <p:nvSpPr>
          <p:cNvPr id="65" name="AutoShape 21"/>
          <p:cNvSpPr>
            <a:spLocks noChangeArrowheads="1"/>
          </p:cNvSpPr>
          <p:nvPr/>
        </p:nvSpPr>
        <p:spPr bwMode="auto">
          <a:xfrm>
            <a:off x="7953388" y="4714884"/>
            <a:ext cx="214330" cy="285768"/>
          </a:xfrm>
          <a:prstGeom prst="star8">
            <a:avLst>
              <a:gd name="adj" fmla="val 38250"/>
            </a:avLst>
          </a:prstGeom>
          <a:solidFill>
            <a:srgbClr val="F2A2B7"/>
          </a:solidFill>
          <a:ln w="12700">
            <a:solidFill>
              <a:schemeClr val="tx1"/>
            </a:solidFill>
            <a:miter lim="800000"/>
            <a:headEnd/>
            <a:tailEnd/>
          </a:ln>
        </p:spPr>
        <p:txBody>
          <a:bodyPr wrap="none" anchor="ctr"/>
          <a:lstStyle/>
          <a:p>
            <a:endParaRPr lang="da-DK"/>
          </a:p>
        </p:txBody>
      </p:sp>
      <p:sp>
        <p:nvSpPr>
          <p:cNvPr id="66" name="AutoShape 27"/>
          <p:cNvSpPr>
            <a:spLocks noChangeAspect="1" noChangeArrowheads="1"/>
          </p:cNvSpPr>
          <p:nvPr/>
        </p:nvSpPr>
        <p:spPr bwMode="auto">
          <a:xfrm>
            <a:off x="5095868" y="4750043"/>
            <a:ext cx="214314" cy="185499"/>
          </a:xfrm>
          <a:prstGeom prst="triangle">
            <a:avLst>
              <a:gd name="adj" fmla="val 50000"/>
            </a:avLst>
          </a:prstGeom>
          <a:solidFill>
            <a:srgbClr val="382739"/>
          </a:solidFill>
          <a:ln w="12700">
            <a:solidFill>
              <a:schemeClr val="tx1"/>
            </a:solidFill>
            <a:miter lim="800000"/>
            <a:headEnd/>
            <a:tailEnd/>
          </a:ln>
        </p:spPr>
        <p:txBody>
          <a:bodyPr wrap="none" anchor="ctr"/>
          <a:lstStyle/>
          <a:p>
            <a:endParaRPr lang="da-DK"/>
          </a:p>
        </p:txBody>
      </p:sp>
      <p:sp>
        <p:nvSpPr>
          <p:cNvPr id="67" name="AutoShape 24"/>
          <p:cNvSpPr>
            <a:spLocks noChangeAspect="1" noChangeArrowheads="1"/>
          </p:cNvSpPr>
          <p:nvPr/>
        </p:nvSpPr>
        <p:spPr bwMode="auto">
          <a:xfrm>
            <a:off x="4952992" y="2643183"/>
            <a:ext cx="357190" cy="309491"/>
          </a:xfrm>
          <a:prstGeom prst="hexagon">
            <a:avLst>
              <a:gd name="adj" fmla="val 28853"/>
              <a:gd name="vf" fmla="val 115470"/>
            </a:avLst>
          </a:prstGeom>
          <a:solidFill>
            <a:srgbClr val="823C55"/>
          </a:solidFill>
          <a:ln w="12700">
            <a:solidFill>
              <a:schemeClr val="tx1"/>
            </a:solidFill>
            <a:miter lim="800000"/>
            <a:headEnd/>
            <a:tailEnd/>
          </a:ln>
        </p:spPr>
        <p:txBody>
          <a:bodyPr wrap="none" anchor="ctr"/>
          <a:lstStyle/>
          <a:p>
            <a:endParaRPr lang="da-DK"/>
          </a:p>
        </p:txBody>
      </p:sp>
      <p:sp>
        <p:nvSpPr>
          <p:cNvPr id="68" name="AutoShape 24"/>
          <p:cNvSpPr>
            <a:spLocks noChangeAspect="1" noChangeArrowheads="1"/>
          </p:cNvSpPr>
          <p:nvPr/>
        </p:nvSpPr>
        <p:spPr bwMode="auto">
          <a:xfrm>
            <a:off x="6096000" y="2214555"/>
            <a:ext cx="357190" cy="309491"/>
          </a:xfrm>
          <a:prstGeom prst="hexagon">
            <a:avLst>
              <a:gd name="adj" fmla="val 28853"/>
              <a:gd name="vf" fmla="val 115470"/>
            </a:avLst>
          </a:prstGeom>
          <a:solidFill>
            <a:srgbClr val="823C55"/>
          </a:solidFill>
          <a:ln w="12700">
            <a:solidFill>
              <a:schemeClr val="tx1"/>
            </a:solidFill>
            <a:miter lim="800000"/>
            <a:headEnd/>
            <a:tailEnd/>
          </a:ln>
        </p:spPr>
        <p:txBody>
          <a:bodyPr wrap="none" anchor="ctr"/>
          <a:lstStyle/>
          <a:p>
            <a:endParaRPr lang="da-DK"/>
          </a:p>
        </p:txBody>
      </p:sp>
      <p:sp>
        <p:nvSpPr>
          <p:cNvPr id="69" name="AutoShape 22"/>
          <p:cNvSpPr>
            <a:spLocks noChangeAspect="1" noChangeArrowheads="1"/>
          </p:cNvSpPr>
          <p:nvPr/>
        </p:nvSpPr>
        <p:spPr bwMode="auto">
          <a:xfrm>
            <a:off x="6953257" y="2928935"/>
            <a:ext cx="344487" cy="344487"/>
          </a:xfrm>
          <a:prstGeom prst="irregularSeal2">
            <a:avLst/>
          </a:prstGeom>
          <a:solidFill>
            <a:srgbClr val="F6C4CA"/>
          </a:solidFill>
          <a:ln w="12700">
            <a:solidFill>
              <a:schemeClr val="tx1"/>
            </a:solidFill>
            <a:miter lim="800000"/>
            <a:headEnd/>
            <a:tailEnd/>
          </a:ln>
        </p:spPr>
        <p:txBody>
          <a:bodyPr wrap="none" anchor="ctr"/>
          <a:lstStyle/>
          <a:p>
            <a:endParaRPr lang="da-DK"/>
          </a:p>
        </p:txBody>
      </p:sp>
      <p:sp>
        <p:nvSpPr>
          <p:cNvPr id="70" name="AutoShape 27"/>
          <p:cNvSpPr>
            <a:spLocks noChangeAspect="1" noChangeArrowheads="1"/>
          </p:cNvSpPr>
          <p:nvPr/>
        </p:nvSpPr>
        <p:spPr bwMode="auto">
          <a:xfrm>
            <a:off x="4952992" y="3143249"/>
            <a:ext cx="214314" cy="185499"/>
          </a:xfrm>
          <a:prstGeom prst="triangle">
            <a:avLst>
              <a:gd name="adj" fmla="val 50000"/>
            </a:avLst>
          </a:prstGeom>
          <a:solidFill>
            <a:srgbClr val="382739"/>
          </a:solidFill>
          <a:ln w="12700">
            <a:solidFill>
              <a:schemeClr val="tx1"/>
            </a:solidFill>
            <a:miter lim="800000"/>
            <a:headEnd/>
            <a:tailEnd/>
          </a:ln>
        </p:spPr>
        <p:txBody>
          <a:bodyPr wrap="none" anchor="ctr"/>
          <a:lstStyle/>
          <a:p>
            <a:endParaRPr lang="da-DK"/>
          </a:p>
        </p:txBody>
      </p:sp>
      <p:grpSp>
        <p:nvGrpSpPr>
          <p:cNvPr id="71" name="Gruppe 67"/>
          <p:cNvGrpSpPr/>
          <p:nvPr/>
        </p:nvGrpSpPr>
        <p:grpSpPr>
          <a:xfrm>
            <a:off x="3738546" y="1714488"/>
            <a:ext cx="4786346" cy="2481694"/>
            <a:chOff x="2214546" y="1714488"/>
            <a:chExt cx="4786346" cy="2481694"/>
          </a:xfrm>
        </p:grpSpPr>
        <p:sp>
          <p:nvSpPr>
            <p:cNvPr id="72" name="Tekstboks 61"/>
            <p:cNvSpPr txBox="1"/>
            <p:nvPr/>
          </p:nvSpPr>
          <p:spPr>
            <a:xfrm>
              <a:off x="3071802" y="1714488"/>
              <a:ext cx="1357322" cy="338554"/>
            </a:xfrm>
            <a:prstGeom prst="rect">
              <a:avLst/>
            </a:prstGeom>
            <a:noFill/>
          </p:spPr>
          <p:txBody>
            <a:bodyPr wrap="square" rtlCol="0">
              <a:spAutoFit/>
            </a:bodyPr>
            <a:lstStyle/>
            <a:p>
              <a:r>
                <a:rPr lang="da-DK" sz="1600" dirty="0" err="1"/>
                <a:t>big</a:t>
              </a:r>
              <a:endParaRPr lang="en-GB" sz="1600" dirty="0"/>
            </a:p>
          </p:txBody>
        </p:sp>
        <p:sp>
          <p:nvSpPr>
            <p:cNvPr id="73" name="Tekstboks 62"/>
            <p:cNvSpPr txBox="1"/>
            <p:nvPr/>
          </p:nvSpPr>
          <p:spPr>
            <a:xfrm>
              <a:off x="4000496" y="3857628"/>
              <a:ext cx="1357322" cy="338554"/>
            </a:xfrm>
            <a:prstGeom prst="rect">
              <a:avLst/>
            </a:prstGeom>
            <a:noFill/>
          </p:spPr>
          <p:txBody>
            <a:bodyPr wrap="square" rtlCol="0">
              <a:spAutoFit/>
            </a:bodyPr>
            <a:lstStyle/>
            <a:p>
              <a:r>
                <a:rPr lang="da-DK" sz="1600" dirty="0"/>
                <a:t>small</a:t>
              </a:r>
              <a:endParaRPr lang="en-GB" sz="1600" dirty="0"/>
            </a:p>
          </p:txBody>
        </p:sp>
        <p:sp>
          <p:nvSpPr>
            <p:cNvPr id="74" name="Tekstboks 63"/>
            <p:cNvSpPr txBox="1"/>
            <p:nvPr/>
          </p:nvSpPr>
          <p:spPr>
            <a:xfrm>
              <a:off x="2214546" y="2214554"/>
              <a:ext cx="1357322" cy="338554"/>
            </a:xfrm>
            <a:prstGeom prst="rect">
              <a:avLst/>
            </a:prstGeom>
            <a:noFill/>
          </p:spPr>
          <p:txBody>
            <a:bodyPr wrap="square" rtlCol="0">
              <a:spAutoFit/>
            </a:bodyPr>
            <a:lstStyle/>
            <a:p>
              <a:r>
                <a:rPr lang="da-DK" sz="1600" dirty="0"/>
                <a:t>dark</a:t>
              </a:r>
              <a:endParaRPr lang="en-GB" sz="1600" dirty="0"/>
            </a:p>
          </p:txBody>
        </p:sp>
        <p:sp>
          <p:nvSpPr>
            <p:cNvPr id="75" name="Tekstboks 64"/>
            <p:cNvSpPr txBox="1"/>
            <p:nvPr/>
          </p:nvSpPr>
          <p:spPr>
            <a:xfrm>
              <a:off x="2500298" y="3786190"/>
              <a:ext cx="1357322" cy="338554"/>
            </a:xfrm>
            <a:prstGeom prst="rect">
              <a:avLst/>
            </a:prstGeom>
            <a:noFill/>
          </p:spPr>
          <p:txBody>
            <a:bodyPr wrap="square" rtlCol="0">
              <a:spAutoFit/>
            </a:bodyPr>
            <a:lstStyle/>
            <a:p>
              <a:r>
                <a:rPr lang="en-GB" sz="1600" dirty="0"/>
                <a:t>blue</a:t>
              </a:r>
            </a:p>
          </p:txBody>
        </p:sp>
        <p:sp>
          <p:nvSpPr>
            <p:cNvPr id="76" name="Tekstboks 65"/>
            <p:cNvSpPr txBox="1"/>
            <p:nvPr/>
          </p:nvSpPr>
          <p:spPr>
            <a:xfrm>
              <a:off x="5357818" y="2071678"/>
              <a:ext cx="1357322" cy="338554"/>
            </a:xfrm>
            <a:prstGeom prst="rect">
              <a:avLst/>
            </a:prstGeom>
            <a:noFill/>
          </p:spPr>
          <p:txBody>
            <a:bodyPr wrap="square" rtlCol="0">
              <a:spAutoFit/>
            </a:bodyPr>
            <a:lstStyle/>
            <a:p>
              <a:r>
                <a:rPr lang="en-GB" sz="1600" dirty="0"/>
                <a:t>red</a:t>
              </a:r>
            </a:p>
          </p:txBody>
        </p:sp>
        <p:sp>
          <p:nvSpPr>
            <p:cNvPr id="77" name="Tekstboks 66"/>
            <p:cNvSpPr txBox="1"/>
            <p:nvPr/>
          </p:nvSpPr>
          <p:spPr>
            <a:xfrm>
              <a:off x="5643570" y="2643182"/>
              <a:ext cx="1357322" cy="338554"/>
            </a:xfrm>
            <a:prstGeom prst="rect">
              <a:avLst/>
            </a:prstGeom>
            <a:noFill/>
          </p:spPr>
          <p:txBody>
            <a:bodyPr wrap="square" rtlCol="0">
              <a:spAutoFit/>
            </a:bodyPr>
            <a:lstStyle/>
            <a:p>
              <a:r>
                <a:rPr lang="da-DK" sz="1600" dirty="0"/>
                <a:t>angles</a:t>
              </a:r>
              <a:endParaRPr lang="en-GB" sz="1600" dirty="0"/>
            </a:p>
          </p:txBody>
        </p:sp>
      </p:grpSp>
    </p:spTree>
    <p:extLst>
      <p:ext uri="{BB962C8B-B14F-4D97-AF65-F5344CB8AC3E}">
        <p14:creationId xmlns:p14="http://schemas.microsoft.com/office/powerpoint/2010/main" val="91620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4548 -0.0962 0.09097 -0.19241 0.1408 -0.2382 C 0.19062 -0.28399 0.24444 -0.27913 0.29843 -0.27405 " pathEditMode="relative" ptsTypes="aaA">
                                      <p:cBhvr>
                                        <p:cTn id="6" dur="1000" fill="hold"/>
                                        <p:tgtEl>
                                          <p:spTgt spid="5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6.11111E-6 8.73265E-6 C 0.09046 -0.04116 0.18091 -0.08209 0.22831 -0.12372 C 0.2757 -0.16535 0.28004 -0.20744 0.28456 -0.24953 " pathEditMode="relative" ptsTypes="aaA">
                                      <p:cBhvr>
                                        <p:cTn id="10" dur="1000" fill="hold"/>
                                        <p:tgtEl>
                                          <p:spTgt spid="58"/>
                                        </p:tgtEl>
                                        <p:attrNameLst>
                                          <p:attrName>ppt_x</p:attrName>
                                          <p:attrName>ppt_y</p:attrName>
                                        </p:attrNameLst>
                                      </p:cBhvr>
                                    </p:animMotion>
                                  </p:childTnLst>
                                </p:cTn>
                              </p:par>
                            </p:childTnLst>
                          </p:cTn>
                        </p:par>
                        <p:par>
                          <p:cTn id="11" fill="hold">
                            <p:stCondLst>
                              <p:cond delay="1000"/>
                            </p:stCondLst>
                            <p:childTnLst>
                              <p:par>
                                <p:cTn id="12" presetID="10" presetClass="exit" presetSubtype="0" fill="hold" grpId="1" nodeType="afterEffect">
                                  <p:stCondLst>
                                    <p:cond delay="0"/>
                                  </p:stCondLst>
                                  <p:childTnLst>
                                    <p:animEffect transition="out" filter="fade">
                                      <p:cBhvr>
                                        <p:cTn id="13" dur="500"/>
                                        <p:tgtEl>
                                          <p:spTgt spid="59"/>
                                        </p:tgtEl>
                                      </p:cBhvr>
                                    </p:animEffect>
                                    <p:set>
                                      <p:cBhvr>
                                        <p:cTn id="14" dur="1" fill="hold">
                                          <p:stCondLst>
                                            <p:cond delay="499"/>
                                          </p:stCondLst>
                                        </p:cTn>
                                        <p:tgtEl>
                                          <p:spTgt spid="59"/>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8.33333E-7 2.81221E-6 C -0.15312 -0.01319 -0.30607 -0.02614 -0.37882 -0.0562 C -0.45156 -0.08627 -0.44409 -0.13321 -0.43663 -0.17993 " pathEditMode="relative" ptsTypes="aaA">
                                      <p:cBhvr>
                                        <p:cTn id="21" dur="1000" fill="hold"/>
                                        <p:tgtEl>
                                          <p:spTgt spid="61"/>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0" nodeType="clickEffect">
                                  <p:stCondLst>
                                    <p:cond delay="0"/>
                                  </p:stCondLst>
                                  <p:childTnLst>
                                    <p:animMotion origin="layout" path="M 1.94444E-6 7.74283E-6 C -0.01545 -0.04116 -0.03073 -0.08209 -0.05208 -0.11054 C -0.07344 -0.13899 -0.10087 -0.15494 -0.1283 -0.17067 " pathEditMode="relative" ptsTypes="aaA">
                                      <p:cBhvr>
                                        <p:cTn id="25" dur="1000" fill="hold"/>
                                        <p:tgtEl>
                                          <p:spTgt spid="63"/>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8.33333E-7 -1.54487E-6 C 0.00399 -0.05389 0.00816 -0.10754 0.01128 -0.14455 C 0.01441 -0.18155 0.01719 -0.20884 0.0184 -0.22156 " pathEditMode="relative" ptsTypes="aaA">
                                      <p:cBhvr>
                                        <p:cTn id="29" dur="1000" fill="hold"/>
                                        <p:tgtEl>
                                          <p:spTgt spid="66"/>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0" nodeType="clickEffect">
                                  <p:stCondLst>
                                    <p:cond delay="0"/>
                                  </p:stCondLst>
                                  <p:childTnLst>
                                    <p:animMotion origin="layout" path="M 1.66667E-6 4.45883E-6 C -0.01684 -0.05759 -0.03368 -0.11494 -0.01962 -0.18178 C -0.00556 -0.24862 0.03941 -0.32517 0.08454 -0.40148 " pathEditMode="relative" ptsTypes="aaA">
                                      <p:cBhvr>
                                        <p:cTn id="33" dur="1000" fill="hold"/>
                                        <p:tgtEl>
                                          <p:spTgt spid="60"/>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0" nodeType="clickEffect">
                                  <p:stCondLst>
                                    <p:cond delay="0"/>
                                  </p:stCondLst>
                                  <p:childTnLst>
                                    <p:animMotion origin="layout" path="M -0.0007 -0.00046 C 0.00729 -0.03839 0.01527 -0.07609 -0.00209 -0.11101 C -0.01945 -0.14593 -0.06216 -0.17831 -0.10486 -0.21046 " pathEditMode="relative" ptsTypes="aaA">
                                      <p:cBhvr>
                                        <p:cTn id="37" dur="1000" fill="hold"/>
                                        <p:tgtEl>
                                          <p:spTgt spid="65"/>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grpId="0" nodeType="clickEffect">
                                  <p:stCondLst>
                                    <p:cond delay="0"/>
                                  </p:stCondLst>
                                  <p:childTnLst>
                                    <p:animMotion origin="layout" path="M -2.77778E-6 6.47549E-6 C 0.03664 -0.08209 0.07309 -0.16419 0.07882 -0.23265 C 0.08438 -0.3011 0.07066 -0.36725 0.03386 -0.41096 C -0.00295 -0.45466 -0.08316 -0.49884 -0.14236 -0.49537 C -0.20156 -0.4919 -0.29132 -0.40795 -0.32118 -0.39037 " pathEditMode="relative" ptsTypes="aaaaA">
                                      <p:cBhvr>
                                        <p:cTn id="41" dur="1000" fill="hold"/>
                                        <p:tgtEl>
                                          <p:spTgt spid="64"/>
                                        </p:tgtEl>
                                        <p:attrNameLst>
                                          <p:attrName>ppt_x</p:attrName>
                                          <p:attrName>ppt_y</p:attrName>
                                        </p:attrNameLst>
                                      </p:cBhvr>
                                    </p:animMotion>
                                  </p:childTnLst>
                                </p:cTn>
                              </p:par>
                              <p:par>
                                <p:cTn id="42" presetID="10" presetClass="exit" presetSubtype="0" fill="hold" grpId="1" nodeType="withEffect">
                                  <p:stCondLst>
                                    <p:cond delay="2000"/>
                                  </p:stCondLst>
                                  <p:childTnLst>
                                    <p:animEffect transition="out" filter="fade">
                                      <p:cBhvr>
                                        <p:cTn id="43" dur="500"/>
                                        <p:tgtEl>
                                          <p:spTgt spid="67"/>
                                        </p:tgtEl>
                                      </p:cBhvr>
                                    </p:animEffect>
                                    <p:set>
                                      <p:cBhvr>
                                        <p:cTn id="44" dur="1" fill="hold">
                                          <p:stCondLst>
                                            <p:cond delay="499"/>
                                          </p:stCondLst>
                                        </p:cTn>
                                        <p:tgtEl>
                                          <p:spTgt spid="67"/>
                                        </p:tgtEl>
                                        <p:attrNameLst>
                                          <p:attrName>style.visibility</p:attrName>
                                        </p:attrNameLst>
                                      </p:cBhvr>
                                      <p:to>
                                        <p:strVal val="hidden"/>
                                      </p:to>
                                    </p:set>
                                  </p:childTnLst>
                                </p:cTn>
                              </p:par>
                              <p:par>
                                <p:cTn id="45" presetID="10" presetClass="entr" presetSubtype="0" fill="hold" grpId="0" nodeType="withEffect">
                                  <p:stCondLst>
                                    <p:cond delay="200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par>
                                <p:cTn id="48" presetID="10" presetClass="exit" presetSubtype="0" fill="hold" grpId="1" nodeType="withEffect">
                                  <p:stCondLst>
                                    <p:cond delay="2000"/>
                                  </p:stCondLst>
                                  <p:childTnLst>
                                    <p:animEffect transition="out" filter="fade">
                                      <p:cBhvr>
                                        <p:cTn id="49" dur="500"/>
                                        <p:tgtEl>
                                          <p:spTgt spid="58"/>
                                        </p:tgtEl>
                                      </p:cBhvr>
                                    </p:animEffect>
                                    <p:set>
                                      <p:cBhvr>
                                        <p:cTn id="50" dur="1" fill="hold">
                                          <p:stCondLst>
                                            <p:cond delay="499"/>
                                          </p:stCondLst>
                                        </p:cTn>
                                        <p:tgtEl>
                                          <p:spTgt spid="58"/>
                                        </p:tgtEl>
                                        <p:attrNameLst>
                                          <p:attrName>style.visibility</p:attrName>
                                        </p:attrNameLst>
                                      </p:cBhvr>
                                      <p:to>
                                        <p:strVal val="hidden"/>
                                      </p:to>
                                    </p:set>
                                  </p:childTnLst>
                                </p:cTn>
                              </p:par>
                              <p:par>
                                <p:cTn id="51" presetID="10" presetClass="entr" presetSubtype="0" fill="hold" grpId="0" nodeType="withEffect">
                                  <p:stCondLst>
                                    <p:cond delay="20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par>
                                <p:cTn id="54" presetID="10" presetClass="exit" presetSubtype="0" fill="hold" grpId="1" nodeType="withEffect">
                                  <p:stCondLst>
                                    <p:cond delay="2000"/>
                                  </p:stCondLst>
                                  <p:childTnLst>
                                    <p:animEffect transition="out" filter="fade">
                                      <p:cBhvr>
                                        <p:cTn id="55" dur="500"/>
                                        <p:tgtEl>
                                          <p:spTgt spid="66"/>
                                        </p:tgtEl>
                                      </p:cBhvr>
                                    </p:animEffect>
                                    <p:set>
                                      <p:cBhvr>
                                        <p:cTn id="56" dur="1" fill="hold">
                                          <p:stCondLst>
                                            <p:cond delay="499"/>
                                          </p:stCondLst>
                                        </p:cTn>
                                        <p:tgtEl>
                                          <p:spTgt spid="66"/>
                                        </p:tgtEl>
                                        <p:attrNameLst>
                                          <p:attrName>style.visibility</p:attrName>
                                        </p:attrNameLst>
                                      </p:cBhvr>
                                      <p:to>
                                        <p:strVal val="hidden"/>
                                      </p:to>
                                    </p:set>
                                  </p:childTnLst>
                                </p:cTn>
                              </p:par>
                              <p:par>
                                <p:cTn id="57" presetID="10" presetClass="entr" presetSubtype="0" fill="hold" grpId="0" nodeType="withEffect">
                                  <p:stCondLst>
                                    <p:cond delay="200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grpId="0" nodeType="clickEffect">
                                  <p:stCondLst>
                                    <p:cond delay="0"/>
                                  </p:stCondLst>
                                  <p:childTnLst>
                                    <p:animMotion origin="layout" path="M 0.00017 0.00093 C 0.00191 -0.10129 0.00382 -0.20328 0.02413 -0.25809 C 0.04444 -0.3129 0.10625 -0.31591 0.12257 -0.32747 " pathEditMode="relative" ptsTypes="aaA">
                                      <p:cBhvr>
                                        <p:cTn id="63" dur="1000" fill="hold"/>
                                        <p:tgtEl>
                                          <p:spTgt spid="62"/>
                                        </p:tgtEl>
                                        <p:attrNameLst>
                                          <p:attrName>ppt_x</p:attrName>
                                          <p:attrName>ppt_y</p:attrName>
                                        </p:attrNameLst>
                                      </p:cBhvr>
                                    </p:animMotion>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grpId="0" nodeType="clickEffect">
                                  <p:stCondLst>
                                    <p:cond delay="0"/>
                                  </p:stCondLst>
                                  <p:childTnLst>
                                    <p:animMotion origin="layout" path="M 1.11111E-6 -7.60407E-6 L 0.35434 -0.40912 " pathEditMode="relative" ptsTypes="AA">
                                      <p:cBhvr>
                                        <p:cTn id="67" dur="1000" fill="hold"/>
                                        <p:tgtEl>
                                          <p:spTgt spid="53"/>
                                        </p:tgtEl>
                                        <p:attrNameLst>
                                          <p:attrName>ppt_x</p:attrName>
                                          <p:attrName>ppt_y</p:attrName>
                                        </p:attrNameLst>
                                      </p:cBhvr>
                                    </p:animMotion>
                                  </p:childTnLst>
                                </p:cTn>
                              </p:par>
                              <p:par>
                                <p:cTn id="68" presetID="0" presetClass="path" presetSubtype="0" accel="50000" decel="50000" fill="hold" grpId="0" nodeType="withEffect">
                                  <p:stCondLst>
                                    <p:cond delay="0"/>
                                  </p:stCondLst>
                                  <p:childTnLst>
                                    <p:animMotion origin="layout" path="M -3.33333E-6 -5.20814E-6 L 0.37795 -0.30412 " pathEditMode="relative" ptsTypes="AA">
                                      <p:cBhvr>
                                        <p:cTn id="69" dur="1000" fill="hold"/>
                                        <p:tgtEl>
                                          <p:spTgt spid="55"/>
                                        </p:tgtEl>
                                        <p:attrNameLst>
                                          <p:attrName>ppt_x</p:attrName>
                                          <p:attrName>ppt_y</p:attrName>
                                        </p:attrNameLst>
                                      </p:cBhvr>
                                    </p:animMotion>
                                  </p:childTnLst>
                                </p:cTn>
                              </p:par>
                              <p:par>
                                <p:cTn id="70" presetID="10" presetClass="exit" presetSubtype="0" fill="hold" grpId="1" nodeType="withEffect">
                                  <p:stCondLst>
                                    <p:cond delay="0"/>
                                  </p:stCondLst>
                                  <p:childTnLst>
                                    <p:animEffect transition="out" filter="fade">
                                      <p:cBhvr>
                                        <p:cTn id="71" dur="500"/>
                                        <p:tgtEl>
                                          <p:spTgt spid="68"/>
                                        </p:tgtEl>
                                      </p:cBhvr>
                                    </p:animEffect>
                                    <p:set>
                                      <p:cBhvr>
                                        <p:cTn id="72" dur="1" fill="hold">
                                          <p:stCondLst>
                                            <p:cond delay="499"/>
                                          </p:stCondLst>
                                        </p:cTn>
                                        <p:tgtEl>
                                          <p:spTgt spid="6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69"/>
                                        </p:tgtEl>
                                      </p:cBhvr>
                                    </p:animEffect>
                                    <p:set>
                                      <p:cBhvr>
                                        <p:cTn id="75" dur="1" fill="hold">
                                          <p:stCondLst>
                                            <p:cond delay="499"/>
                                          </p:stCondLst>
                                        </p:cTn>
                                        <p:tgtEl>
                                          <p:spTgt spid="69"/>
                                        </p:tgtEl>
                                        <p:attrNameLst>
                                          <p:attrName>style.visibility</p:attrName>
                                        </p:attrNameLst>
                                      </p:cBhvr>
                                      <p:to>
                                        <p:strVal val="hidden"/>
                                      </p:to>
                                    </p:set>
                                  </p:childTnLst>
                                </p:cTn>
                              </p:par>
                              <p:par>
                                <p:cTn id="76" presetID="0" presetClass="path" presetSubtype="0" accel="50000" decel="50000" fill="hold" grpId="0" nodeType="withEffect">
                                  <p:stCondLst>
                                    <p:cond delay="0"/>
                                  </p:stCondLst>
                                  <p:childTnLst>
                                    <p:animMotion origin="layout" path="M 5.83333E-6 -5.20814E-6 L 0.08664 -0.46161 " pathEditMode="relative" ptsTypes="AA">
                                      <p:cBhvr>
                                        <p:cTn id="77" dur="1000" fill="hold"/>
                                        <p:tgtEl>
                                          <p:spTgt spid="50"/>
                                        </p:tgtEl>
                                        <p:attrNameLst>
                                          <p:attrName>ppt_x</p:attrName>
                                          <p:attrName>ppt_y</p:attrName>
                                        </p:attrNameLst>
                                      </p:cBhvr>
                                    </p:animMotion>
                                  </p:childTnLst>
                                </p:cTn>
                              </p:par>
                              <p:par>
                                <p:cTn id="78" presetID="10" presetClass="exit" presetSubtype="0" fill="hold" grpId="1" nodeType="withEffect">
                                  <p:stCondLst>
                                    <p:cond delay="0"/>
                                  </p:stCondLst>
                                  <p:childTnLst>
                                    <p:animEffect transition="out" filter="fade">
                                      <p:cBhvr>
                                        <p:cTn id="79" dur="500"/>
                                        <p:tgtEl>
                                          <p:spTgt spid="60"/>
                                        </p:tgtEl>
                                      </p:cBhvr>
                                    </p:animEffect>
                                    <p:set>
                                      <p:cBhvr>
                                        <p:cTn id="80" dur="1" fill="hold">
                                          <p:stCondLst>
                                            <p:cond delay="499"/>
                                          </p:stCondLst>
                                        </p:cTn>
                                        <p:tgtEl>
                                          <p:spTgt spid="60"/>
                                        </p:tgtEl>
                                        <p:attrNameLst>
                                          <p:attrName>style.visibility</p:attrName>
                                        </p:attrNameLst>
                                      </p:cBhvr>
                                      <p:to>
                                        <p:strVal val="hidden"/>
                                      </p:to>
                                    </p:set>
                                  </p:childTnLst>
                                </p:cTn>
                              </p:par>
                              <p:par>
                                <p:cTn id="81" presetID="0" presetClass="path" presetSubtype="0" accel="50000" decel="50000" fill="hold" grpId="0" nodeType="withEffect">
                                  <p:stCondLst>
                                    <p:cond delay="0"/>
                                  </p:stCondLst>
                                  <p:childTnLst>
                                    <p:animMotion origin="layout" path="M 1.38889E-6 -5.20814E-6 L -0.02362 -0.27267 " pathEditMode="relative" ptsTypes="AA">
                                      <p:cBhvr>
                                        <p:cTn id="82" dur="1000" fill="hold"/>
                                        <p:tgtEl>
                                          <p:spTgt spid="52"/>
                                        </p:tgtEl>
                                        <p:attrNameLst>
                                          <p:attrName>ppt_x</p:attrName>
                                          <p:attrName>ppt_y</p:attrName>
                                        </p:attrNameLst>
                                      </p:cBhvr>
                                    </p:animMotion>
                                  </p:childTnLst>
                                </p:cTn>
                              </p:par>
                              <p:par>
                                <p:cTn id="83" presetID="10" presetClass="exit" presetSubtype="0" fill="hold" grpId="1" nodeType="withEffect">
                                  <p:stCondLst>
                                    <p:cond delay="0"/>
                                  </p:stCondLst>
                                  <p:childTnLst>
                                    <p:animEffect transition="out" filter="fade">
                                      <p:cBhvr>
                                        <p:cTn id="84" dur="500"/>
                                        <p:tgtEl>
                                          <p:spTgt spid="70"/>
                                        </p:tgtEl>
                                      </p:cBhvr>
                                    </p:animEffect>
                                    <p:set>
                                      <p:cBhvr>
                                        <p:cTn id="85" dur="1" fill="hold">
                                          <p:stCondLst>
                                            <p:cond delay="499"/>
                                          </p:stCondLst>
                                        </p:cTn>
                                        <p:tgtEl>
                                          <p:spTgt spid="70"/>
                                        </p:tgtEl>
                                        <p:attrNameLst>
                                          <p:attrName>style.visibility</p:attrName>
                                        </p:attrNameLst>
                                      </p:cBhvr>
                                      <p:to>
                                        <p:strVal val="hidden"/>
                                      </p:to>
                                    </p:set>
                                  </p:childTnLst>
                                </p:cTn>
                              </p:par>
                              <p:par>
                                <p:cTn id="86" presetID="0" presetClass="path" presetSubtype="0" accel="50000" decel="50000" fill="hold" grpId="0" nodeType="withEffect">
                                  <p:stCondLst>
                                    <p:cond delay="0"/>
                                  </p:stCondLst>
                                  <p:childTnLst>
                                    <p:animMotion origin="layout" path="M 3.05556E-6 -5.20814E-6 L 0.13385 -0.37766 " pathEditMode="relative" ptsTypes="AA">
                                      <p:cBhvr>
                                        <p:cTn id="87" dur="1000" fill="hold"/>
                                        <p:tgtEl>
                                          <p:spTgt spid="54"/>
                                        </p:tgtEl>
                                        <p:attrNameLst>
                                          <p:attrName>ppt_x</p:attrName>
                                          <p:attrName>ppt_y</p:attrName>
                                        </p:attrNameLst>
                                      </p:cBhvr>
                                    </p:animMotion>
                                  </p:childTnLst>
                                </p:cTn>
                              </p:par>
                              <p:par>
                                <p:cTn id="88" presetID="10" presetClass="exit" presetSubtype="0" fill="hold" grpId="1" nodeType="withEffect">
                                  <p:stCondLst>
                                    <p:cond delay="0"/>
                                  </p:stCondLst>
                                  <p:childTnLst>
                                    <p:animEffect transition="out" filter="fade">
                                      <p:cBhvr>
                                        <p:cTn id="89" dur="500"/>
                                        <p:tgtEl>
                                          <p:spTgt spid="62"/>
                                        </p:tgtEl>
                                      </p:cBhvr>
                                    </p:animEffect>
                                    <p:set>
                                      <p:cBhvr>
                                        <p:cTn id="90" dur="1" fill="hold">
                                          <p:stCondLst>
                                            <p:cond delay="499"/>
                                          </p:stCondLst>
                                        </p:cTn>
                                        <p:tgtEl>
                                          <p:spTgt spid="62"/>
                                        </p:tgtEl>
                                        <p:attrNameLst>
                                          <p:attrName>style.visibility</p:attrName>
                                        </p:attrNameLst>
                                      </p:cBhvr>
                                      <p:to>
                                        <p:strVal val="hidden"/>
                                      </p:to>
                                    </p:set>
                                  </p:childTnLst>
                                </p:cTn>
                              </p:par>
                              <p:par>
                                <p:cTn id="91" presetID="0" presetClass="path" presetSubtype="0" accel="50000" decel="50000" fill="hold" grpId="0" nodeType="withEffect">
                                  <p:stCondLst>
                                    <p:cond delay="0"/>
                                  </p:stCondLst>
                                  <p:childTnLst>
                                    <p:animMotion origin="layout" path="M -3.88889E-6 -5.20814E-6 L -0.13385 -0.18872 " pathEditMode="relative" ptsTypes="AA">
                                      <p:cBhvr>
                                        <p:cTn id="92" dur="1000" fill="hold"/>
                                        <p:tgtEl>
                                          <p:spTgt spid="56"/>
                                        </p:tgtEl>
                                        <p:attrNameLst>
                                          <p:attrName>ppt_x</p:attrName>
                                          <p:attrName>ppt_y</p:attrName>
                                        </p:attrNameLst>
                                      </p:cBhvr>
                                    </p:animMotion>
                                  </p:childTnLst>
                                </p:cTn>
                              </p:par>
                              <p:par>
                                <p:cTn id="93" presetID="10" presetClass="exit" presetSubtype="0" fill="hold" grpId="1" nodeType="withEffect">
                                  <p:stCondLst>
                                    <p:cond delay="0"/>
                                  </p:stCondLst>
                                  <p:childTnLst>
                                    <p:animEffect transition="out" filter="fade">
                                      <p:cBhvr>
                                        <p:cTn id="94" dur="500"/>
                                        <p:tgtEl>
                                          <p:spTgt spid="63"/>
                                        </p:tgtEl>
                                      </p:cBhvr>
                                    </p:animEffect>
                                    <p:set>
                                      <p:cBhvr>
                                        <p:cTn id="95" dur="1" fill="hold">
                                          <p:stCondLst>
                                            <p:cond delay="499"/>
                                          </p:stCondLst>
                                        </p:cTn>
                                        <p:tgtEl>
                                          <p:spTgt spid="63"/>
                                        </p:tgtEl>
                                        <p:attrNameLst>
                                          <p:attrName>style.visibility</p:attrName>
                                        </p:attrNameLst>
                                      </p:cBhvr>
                                      <p:to>
                                        <p:strVal val="hidden"/>
                                      </p:to>
                                    </p:set>
                                  </p:childTnLst>
                                </p:cTn>
                              </p:par>
                              <p:par>
                                <p:cTn id="96" presetID="0" presetClass="path" presetSubtype="0" accel="50000" decel="50000" fill="hold" grpId="0" nodeType="withEffect">
                                  <p:stCondLst>
                                    <p:cond delay="0"/>
                                  </p:stCondLst>
                                  <p:childTnLst>
                                    <p:animMotion origin="layout" path="M 5.27778E-6 -5.20814E-6 L -0.32274 -0.44057 " pathEditMode="relative" ptsTypes="AA">
                                      <p:cBhvr>
                                        <p:cTn id="97" dur="1000" fill="hold"/>
                                        <p:tgtEl>
                                          <p:spTgt spid="49"/>
                                        </p:tgtEl>
                                        <p:attrNameLst>
                                          <p:attrName>ppt_x</p:attrName>
                                          <p:attrName>ppt_y</p:attrName>
                                        </p:attrNameLst>
                                      </p:cBhvr>
                                    </p:animMotion>
                                  </p:childTnLst>
                                </p:cTn>
                              </p:par>
                              <p:par>
                                <p:cTn id="98" presetID="10" presetClass="exit" presetSubtype="0" fill="hold" grpId="1" nodeType="withEffect">
                                  <p:stCondLst>
                                    <p:cond delay="0"/>
                                  </p:stCondLst>
                                  <p:childTnLst>
                                    <p:animEffect transition="out" filter="fade">
                                      <p:cBhvr>
                                        <p:cTn id="99" dur="500"/>
                                        <p:tgtEl>
                                          <p:spTgt spid="64"/>
                                        </p:tgtEl>
                                      </p:cBhvr>
                                    </p:animEffect>
                                    <p:set>
                                      <p:cBhvr>
                                        <p:cTn id="100" dur="1" fill="hold">
                                          <p:stCondLst>
                                            <p:cond delay="499"/>
                                          </p:stCondLst>
                                        </p:cTn>
                                        <p:tgtEl>
                                          <p:spTgt spid="64"/>
                                        </p:tgtEl>
                                        <p:attrNameLst>
                                          <p:attrName>style.visibility</p:attrName>
                                        </p:attrNameLst>
                                      </p:cBhvr>
                                      <p:to>
                                        <p:strVal val="hidden"/>
                                      </p:to>
                                    </p:set>
                                  </p:childTnLst>
                                </p:cTn>
                              </p:par>
                              <p:par>
                                <p:cTn id="101" presetID="0" presetClass="path" presetSubtype="0" accel="50000" decel="50000" fill="hold" grpId="0" nodeType="withEffect">
                                  <p:stCondLst>
                                    <p:cond delay="0"/>
                                  </p:stCondLst>
                                  <p:childTnLst>
                                    <p:animMotion origin="layout" path="M -6.66667E-6 -5.20814E-6 L -0.10244 -0.26226 " pathEditMode="relative" ptsTypes="AA">
                                      <p:cBhvr>
                                        <p:cTn id="102" dur="1000" fill="hold"/>
                                        <p:tgtEl>
                                          <p:spTgt spid="57"/>
                                        </p:tgtEl>
                                        <p:attrNameLst>
                                          <p:attrName>ppt_x</p:attrName>
                                          <p:attrName>ppt_y</p:attrName>
                                        </p:attrNameLst>
                                      </p:cBhvr>
                                    </p:animMotion>
                                  </p:childTnLst>
                                </p:cTn>
                              </p:par>
                              <p:par>
                                <p:cTn id="103" presetID="10" presetClass="exit" presetSubtype="0" fill="hold" grpId="1" nodeType="withEffect">
                                  <p:stCondLst>
                                    <p:cond delay="0"/>
                                  </p:stCondLst>
                                  <p:childTnLst>
                                    <p:animEffect transition="out" filter="fade">
                                      <p:cBhvr>
                                        <p:cTn id="104" dur="500"/>
                                        <p:tgtEl>
                                          <p:spTgt spid="65"/>
                                        </p:tgtEl>
                                      </p:cBhvr>
                                    </p:animEffect>
                                    <p:set>
                                      <p:cBhvr>
                                        <p:cTn id="105" dur="1" fill="hold">
                                          <p:stCondLst>
                                            <p:cond delay="499"/>
                                          </p:stCondLst>
                                        </p:cTn>
                                        <p:tgtEl>
                                          <p:spTgt spid="65"/>
                                        </p:tgtEl>
                                        <p:attrNameLst>
                                          <p:attrName>style.visibility</p:attrName>
                                        </p:attrNameLst>
                                      </p:cBhvr>
                                      <p:to>
                                        <p:strVal val="hidden"/>
                                      </p:to>
                                    </p:set>
                                  </p:childTnLst>
                                </p:cTn>
                              </p:par>
                              <p:par>
                                <p:cTn id="106" presetID="0" presetClass="path" presetSubtype="0" accel="50000" decel="50000" fill="hold" grpId="0" nodeType="withEffect">
                                  <p:stCondLst>
                                    <p:cond delay="0"/>
                                  </p:stCondLst>
                                  <p:childTnLst>
                                    <p:animMotion origin="layout" path="M 2.5E-6 1.82239E-6 L -0.43299 -0.23081 " pathEditMode="relative" ptsTypes="AA">
                                      <p:cBhvr>
                                        <p:cTn id="107" dur="1000" fill="hold"/>
                                        <p:tgtEl>
                                          <p:spTgt spid="51"/>
                                        </p:tgtEl>
                                        <p:attrNameLst>
                                          <p:attrName>ppt_x</p:attrName>
                                          <p:attrName>ppt_y</p:attrName>
                                        </p:attrNameLst>
                                      </p:cBhvr>
                                    </p:animMotion>
                                  </p:childTnLst>
                                </p:cTn>
                              </p:par>
                              <p:par>
                                <p:cTn id="108" presetID="10" presetClass="exit" presetSubtype="0" fill="hold" grpId="1" nodeType="withEffect">
                                  <p:stCondLst>
                                    <p:cond delay="0"/>
                                  </p:stCondLst>
                                  <p:childTnLst>
                                    <p:animEffect transition="out" filter="fade">
                                      <p:cBhvr>
                                        <p:cTn id="109" dur="500"/>
                                        <p:tgtEl>
                                          <p:spTgt spid="61"/>
                                        </p:tgtEl>
                                      </p:cBhvr>
                                    </p:animEffect>
                                    <p:set>
                                      <p:cBhvr>
                                        <p:cTn id="110" dur="1" fill="hold">
                                          <p:stCondLst>
                                            <p:cond delay="499"/>
                                          </p:stCondLst>
                                        </p:cTn>
                                        <p:tgtEl>
                                          <p:spTgt spid="61"/>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fade">
                                      <p:cBhvr>
                                        <p:cTn id="11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da-DK" dirty="0"/>
              <a:t>Data matrice og analyse  </a:t>
            </a:r>
          </a:p>
        </p:txBody>
      </p:sp>
      <p:sp>
        <p:nvSpPr>
          <p:cNvPr id="12" name="Content Placeholder 2"/>
          <p:cNvSpPr>
            <a:spLocks noGrp="1"/>
          </p:cNvSpPr>
          <p:nvPr>
            <p:ph idx="1"/>
          </p:nvPr>
        </p:nvSpPr>
        <p:spPr>
          <a:xfrm>
            <a:off x="2111376" y="4078941"/>
            <a:ext cx="7967663" cy="1670908"/>
          </a:xfrm>
        </p:spPr>
        <p:txBody>
          <a:bodyPr/>
          <a:lstStyle/>
          <a:p>
            <a:pPr>
              <a:buFont typeface="Arial" pitchFamily="34" charset="0"/>
              <a:buChar char="•"/>
            </a:pPr>
            <a:endParaRPr lang="da-DK" dirty="0"/>
          </a:p>
          <a:p>
            <a:pPr>
              <a:buFont typeface="Arial" pitchFamily="34" charset="0"/>
              <a:buChar char="•"/>
            </a:pPr>
            <a:r>
              <a:rPr lang="da-DK" dirty="0"/>
              <a:t>Multivariat dataanalyse </a:t>
            </a:r>
          </a:p>
          <a:p>
            <a:pPr lvl="1"/>
            <a:r>
              <a:rPr lang="da-DK" dirty="0"/>
              <a:t>Multipel Faktor Analyse</a:t>
            </a:r>
          </a:p>
          <a:p>
            <a:pPr lvl="1"/>
            <a:r>
              <a:rPr lang="da-DK" dirty="0"/>
              <a:t>Principal komponent analyse </a:t>
            </a:r>
          </a:p>
        </p:txBody>
      </p:sp>
      <p:sp>
        <p:nvSpPr>
          <p:cNvPr id="7" name="Slide Number Placeholder 5"/>
          <p:cNvSpPr>
            <a:spLocks noGrp="1"/>
          </p:cNvSpPr>
          <p:nvPr>
            <p:ph type="sldNum" sz="quarter" idx="12"/>
          </p:nvPr>
        </p:nvSpPr>
        <p:spPr/>
        <p:txBody>
          <a:bodyPr/>
          <a:lstStyle/>
          <a:p>
            <a:r>
              <a:rPr lang="da-DK" dirty="0"/>
              <a:t>Slide </a:t>
            </a:r>
            <a:fld id="{DC37E8EB-A956-4DCF-BBA5-EA8D8AE87F52}" type="slidenum">
              <a:rPr lang="da-DK"/>
              <a:pPr/>
              <a:t>22</a:t>
            </a:fld>
            <a:endParaRPr lang="da-DK"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3222" y="1224333"/>
            <a:ext cx="874126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29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326" y="-330010"/>
            <a:ext cx="11008407" cy="7684566"/>
          </a:xfrm>
          <a:prstGeom prst="rect">
            <a:avLst/>
          </a:prstGeom>
        </p:spPr>
      </p:pic>
    </p:spTree>
    <p:extLst>
      <p:ext uri="{BB962C8B-B14F-4D97-AF65-F5344CB8AC3E}">
        <p14:creationId xmlns:p14="http://schemas.microsoft.com/office/powerpoint/2010/main" val="2456315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Smag og behag skal diskuteres</a:t>
            </a:r>
          </a:p>
        </p:txBody>
      </p:sp>
      <p:sp>
        <p:nvSpPr>
          <p:cNvPr id="3" name="Content Placeholder 2"/>
          <p:cNvSpPr>
            <a:spLocks noGrp="1"/>
          </p:cNvSpPr>
          <p:nvPr>
            <p:ph idx="1"/>
          </p:nvPr>
        </p:nvSpPr>
        <p:spPr/>
        <p:txBody>
          <a:bodyPr/>
          <a:lstStyle/>
          <a:p>
            <a:endParaRPr lang="da-DK" dirty="0"/>
          </a:p>
          <a:p>
            <a:r>
              <a:rPr lang="da-DK" dirty="0"/>
              <a:t>Hvilke af de tre af de bundne I har smagt er mest forskellige fra de to andre?</a:t>
            </a:r>
          </a:p>
          <a:p>
            <a:pPr lvl="1"/>
            <a:r>
              <a:rPr lang="da-DK" dirty="0"/>
              <a:t>Hvad er forskellen?</a:t>
            </a:r>
          </a:p>
          <a:p>
            <a:endParaRPr lang="da-DK" dirty="0"/>
          </a:p>
          <a:p>
            <a:r>
              <a:rPr lang="da-DK" dirty="0"/>
              <a:t>Hvad var store hits blandt mayonnaiserne?</a:t>
            </a:r>
          </a:p>
          <a:p>
            <a:pPr lvl="1"/>
            <a:r>
              <a:rPr lang="da-DK" dirty="0"/>
              <a:t>Hvad er det der er særligt godt ved dem?</a:t>
            </a:r>
          </a:p>
          <a:p>
            <a:endParaRPr lang="da-DK" dirty="0"/>
          </a:p>
          <a:p>
            <a:r>
              <a:rPr lang="da-DK" dirty="0"/>
              <a:t>Hvilken mayonnaise smager dårligst?</a:t>
            </a:r>
          </a:p>
          <a:p>
            <a:pPr lvl="1"/>
            <a:r>
              <a:rPr lang="da-DK" dirty="0"/>
              <a:t>Hvad er det der er særligt dårligt ved dem?</a:t>
            </a:r>
          </a:p>
          <a:p>
            <a:pPr lvl="1"/>
            <a:endParaRPr lang="da-DK" dirty="0"/>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24</a:t>
            </a:fld>
            <a:endParaRPr lang="da-DK" dirty="0"/>
          </a:p>
        </p:txBody>
      </p:sp>
    </p:spTree>
    <p:extLst>
      <p:ext uri="{BB962C8B-B14F-4D97-AF65-F5344CB8AC3E}">
        <p14:creationId xmlns:p14="http://schemas.microsoft.com/office/powerpoint/2010/main" val="206915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dirty="0"/>
              <a:t>Meget mere om mad og smag</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88963" y="1395771"/>
            <a:ext cx="5262603" cy="4675188"/>
          </a:xfrm>
        </p:spPr>
      </p:pic>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25</a:t>
            </a:fld>
            <a:endParaRPr lang="da-DK"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5455" y="1224201"/>
            <a:ext cx="5205995" cy="5108458"/>
          </a:xfrm>
          <a:prstGeom prst="rect">
            <a:avLst/>
          </a:prstGeom>
        </p:spPr>
      </p:pic>
    </p:spTree>
    <p:extLst>
      <p:ext uri="{BB962C8B-B14F-4D97-AF65-F5344CB8AC3E}">
        <p14:creationId xmlns:p14="http://schemas.microsoft.com/office/powerpoint/2010/main" val="1101399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Referencer og videre læsning</a:t>
            </a:r>
          </a:p>
        </p:txBody>
      </p:sp>
      <p:sp>
        <p:nvSpPr>
          <p:cNvPr id="3" name="Content Placeholder 2"/>
          <p:cNvSpPr>
            <a:spLocks noGrp="1"/>
          </p:cNvSpPr>
          <p:nvPr>
            <p:ph idx="1"/>
          </p:nvPr>
        </p:nvSpPr>
        <p:spPr/>
        <p:txBody>
          <a:bodyPr/>
          <a:lstStyle/>
          <a:p>
            <a:r>
              <a:rPr lang="da-DK" sz="1800" dirty="0"/>
              <a:t>Belitz, H.-D., Grosch, W., &amp; Schieberle, P. (2001). </a:t>
            </a:r>
            <a:r>
              <a:rPr lang="da-DK" sz="1800" i="1" dirty="0"/>
              <a:t>Food Chemistry</a:t>
            </a:r>
            <a:r>
              <a:rPr lang="da-DK" sz="1800" dirty="0"/>
              <a:t>. </a:t>
            </a:r>
            <a:r>
              <a:rPr lang="da-DK" sz="1800" i="1" dirty="0"/>
              <a:t>Food Chemistry</a:t>
            </a:r>
            <a:r>
              <a:rPr lang="da-DK" sz="1800" dirty="0"/>
              <a:t> (4th ed., Vol. 73). Springer. https://doi.org/10.1016/S0308-8146(01)00187-X</a:t>
            </a:r>
            <a:endParaRPr lang="en-GB" sz="1800" dirty="0"/>
          </a:p>
          <a:p>
            <a:r>
              <a:rPr lang="da-DK" sz="1800" dirty="0"/>
              <a:t>McGee, H. (2004). </a:t>
            </a:r>
            <a:r>
              <a:rPr lang="da-DK" sz="1800" i="1" dirty="0"/>
              <a:t>On Food and Cooking: the Science and Lore of the Kitchen</a:t>
            </a:r>
            <a:r>
              <a:rPr lang="da-DK" sz="1800" dirty="0"/>
              <a:t> (2nd ed.). London: Hodder &amp; Stoughton.</a:t>
            </a:r>
            <a:endParaRPr lang="en-GB" sz="1800" dirty="0"/>
          </a:p>
          <a:p>
            <a:r>
              <a:rPr lang="da-DK" sz="1800" dirty="0"/>
              <a:t>Mouritsen, O. G. (2009). </a:t>
            </a:r>
            <a:r>
              <a:rPr lang="da-DK" sz="1800" i="1" dirty="0"/>
              <a:t>Tang - grøntsager fra havet</a:t>
            </a:r>
            <a:r>
              <a:rPr lang="da-DK" sz="1800" dirty="0"/>
              <a:t>. København: Nyt Nordisk Forlag. Retrieved from http://www.gyldendal.dk/produkter/ole-g-mouritsen/tang-44682/indbundet-9788717040557</a:t>
            </a:r>
            <a:endParaRPr lang="en-GB" sz="1800" dirty="0"/>
          </a:p>
          <a:p>
            <a:r>
              <a:rPr lang="da-DK" sz="1800" dirty="0"/>
              <a:t>Pereira, R., Matia-Merino, L., Jones, V., &amp; Singh, H. (2006). Influence of fat on the perceived texture of set acid milk gels: A sensory perspective. </a:t>
            </a:r>
            <a:r>
              <a:rPr lang="da-DK" sz="1800" i="1" dirty="0"/>
              <a:t>Food Hydrocolloids</a:t>
            </a:r>
            <a:r>
              <a:rPr lang="da-DK" sz="1800" dirty="0"/>
              <a:t>, </a:t>
            </a:r>
            <a:r>
              <a:rPr lang="da-DK" sz="1800" i="1" dirty="0"/>
              <a:t>20</a:t>
            </a:r>
            <a:r>
              <a:rPr lang="da-DK" sz="1800" dirty="0"/>
              <a:t>(2–3 SPEC. ISS.), 305–313. https://doi.org/10.1016/j.foodhyd.2005.01.009</a:t>
            </a:r>
            <a:endParaRPr lang="en-GB" sz="1800" dirty="0"/>
          </a:p>
          <a:p>
            <a:r>
              <a:rPr lang="da-DK" sz="1800" dirty="0"/>
              <a:t>Rognså, G. H., Rathe, M., Paulsen, M. T., Petersen, M. A., Brüggemann, D. A., Sivertsvik, M., &amp; Risbo, J. (2014). Preparation methods influence gastronomical outcome of hollandaise sauce. </a:t>
            </a:r>
            <a:r>
              <a:rPr lang="da-DK" sz="1800" i="1" dirty="0"/>
              <a:t>International Journal of Gastronomy and Food Science</a:t>
            </a:r>
            <a:r>
              <a:rPr lang="da-DK" sz="1800" dirty="0"/>
              <a:t>, </a:t>
            </a:r>
            <a:r>
              <a:rPr lang="da-DK" sz="1800" i="1" dirty="0"/>
              <a:t>2</a:t>
            </a:r>
            <a:r>
              <a:rPr lang="da-DK" sz="1800" dirty="0"/>
              <a:t>(1), 32–45. https://doi.org/10.1016/j.ijgfs.2014.05.003</a:t>
            </a:r>
            <a:endParaRPr lang="en-GB" sz="1800" dirty="0"/>
          </a:p>
          <a:p>
            <a:endParaRPr lang="da-DK" sz="1800" dirty="0"/>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26</a:t>
            </a:fld>
            <a:endParaRPr lang="da-DK" dirty="0"/>
          </a:p>
        </p:txBody>
      </p:sp>
    </p:spTree>
    <p:extLst>
      <p:ext uri="{BB962C8B-B14F-4D97-AF65-F5344CB8AC3E}">
        <p14:creationId xmlns:p14="http://schemas.microsoft.com/office/powerpoint/2010/main" val="718170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dirty="0"/>
              <a:t>Emulsioner - definition</a:t>
            </a:r>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3</a:t>
            </a:fld>
            <a:endParaRPr lang="da-DK"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l="-187" t="-472" r="187" b="51145"/>
          <a:stretch/>
        </p:blipFill>
        <p:spPr>
          <a:xfrm>
            <a:off x="228601" y="1102318"/>
            <a:ext cx="6000206" cy="3511369"/>
          </a:xfrm>
          <a:prstGeom prst="rect">
            <a:avLst/>
          </a:prstGeom>
        </p:spPr>
      </p:pic>
      <p:pic>
        <p:nvPicPr>
          <p:cNvPr id="3" name="Picture 2"/>
          <p:cNvPicPr>
            <a:picLocks noChangeAspect="1"/>
          </p:cNvPicPr>
          <p:nvPr/>
        </p:nvPicPr>
        <p:blipFill>
          <a:blip r:embed="rId4"/>
          <a:stretch>
            <a:fillRect/>
          </a:stretch>
        </p:blipFill>
        <p:spPr>
          <a:xfrm>
            <a:off x="6743576" y="5382625"/>
            <a:ext cx="5157900" cy="1279433"/>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t="50456"/>
          <a:stretch/>
        </p:blipFill>
        <p:spPr>
          <a:xfrm>
            <a:off x="6294121" y="1204586"/>
            <a:ext cx="5791846" cy="3409101"/>
          </a:xfrm>
          <a:prstGeom prst="rect">
            <a:avLst/>
          </a:prstGeom>
        </p:spPr>
      </p:pic>
      <p:sp>
        <p:nvSpPr>
          <p:cNvPr id="10" name="TextBox 9"/>
          <p:cNvSpPr txBox="1"/>
          <p:nvPr/>
        </p:nvSpPr>
        <p:spPr>
          <a:xfrm>
            <a:off x="8156285" y="6438203"/>
            <a:ext cx="3985386" cy="369332"/>
          </a:xfrm>
          <a:prstGeom prst="rect">
            <a:avLst/>
          </a:prstGeom>
          <a:noFill/>
        </p:spPr>
        <p:txBody>
          <a:bodyPr wrap="none" rtlCol="0">
            <a:spAutoFit/>
          </a:bodyPr>
          <a:lstStyle/>
          <a:p>
            <a:r>
              <a:rPr lang="da-DK" dirty="0"/>
              <a:t>Fra </a:t>
            </a:r>
            <a:r>
              <a:rPr lang="da-DK" dirty="0" err="1"/>
              <a:t>Belitz</a:t>
            </a:r>
            <a:r>
              <a:rPr lang="da-DK" dirty="0"/>
              <a:t>, </a:t>
            </a:r>
            <a:r>
              <a:rPr lang="da-DK" dirty="0" err="1"/>
              <a:t>Grosch</a:t>
            </a:r>
            <a:r>
              <a:rPr lang="da-DK" dirty="0"/>
              <a:t> &amp; </a:t>
            </a:r>
            <a:r>
              <a:rPr lang="da-DK" dirty="0" err="1"/>
              <a:t>Schieberle</a:t>
            </a:r>
            <a:r>
              <a:rPr lang="da-DK" dirty="0"/>
              <a:t> (2009)</a:t>
            </a:r>
          </a:p>
        </p:txBody>
      </p:sp>
    </p:spTree>
    <p:extLst>
      <p:ext uri="{BB962C8B-B14F-4D97-AF65-F5344CB8AC3E}">
        <p14:creationId xmlns:p14="http://schemas.microsoft.com/office/powerpoint/2010/main" val="406350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Emulsioner – blandinger af det </a:t>
            </a:r>
            <a:r>
              <a:rPr lang="da-DK" dirty="0" err="1"/>
              <a:t>ublandelige</a:t>
            </a:r>
            <a:endParaRPr lang="da-DK" dirty="0"/>
          </a:p>
        </p:txBody>
      </p:sp>
      <p:sp>
        <p:nvSpPr>
          <p:cNvPr id="3" name="Content Placeholder 2"/>
          <p:cNvSpPr>
            <a:spLocks noGrp="1"/>
          </p:cNvSpPr>
          <p:nvPr>
            <p:ph idx="1"/>
          </p:nvPr>
        </p:nvSpPr>
        <p:spPr/>
        <p:txBody>
          <a:bodyPr/>
          <a:lstStyle/>
          <a:p>
            <a:r>
              <a:rPr lang="da-DK" dirty="0"/>
              <a:t>Mindst to faser der ikke har samme polaritet, hvor den ene er dispergeret  i den anden</a:t>
            </a:r>
          </a:p>
          <a:p>
            <a:endParaRPr lang="da-DK" dirty="0"/>
          </a:p>
          <a:p>
            <a:r>
              <a:rPr lang="da-DK" dirty="0"/>
              <a:t>To flydende faser:</a:t>
            </a:r>
          </a:p>
          <a:p>
            <a:pPr lvl="1"/>
            <a:r>
              <a:rPr lang="da-DK" dirty="0"/>
              <a:t>Vand og olie/fedt/triglycerider</a:t>
            </a:r>
          </a:p>
          <a:p>
            <a:pPr lvl="2"/>
            <a:r>
              <a:rPr lang="da-DK" dirty="0"/>
              <a:t>Olie: Flydende ved stuetemperatur</a:t>
            </a:r>
          </a:p>
          <a:p>
            <a:pPr lvl="2"/>
            <a:r>
              <a:rPr lang="da-DK" dirty="0"/>
              <a:t>Fedt: Overvejende fast ved stuetemperatur (de er næsten altid halvfaste)</a:t>
            </a:r>
          </a:p>
          <a:p>
            <a:pPr lvl="2"/>
            <a:r>
              <a:rPr lang="da-DK" dirty="0"/>
              <a:t>Triglycerider/</a:t>
            </a:r>
            <a:r>
              <a:rPr lang="da-DK" dirty="0" err="1"/>
              <a:t>triacylglycerider</a:t>
            </a:r>
            <a:r>
              <a:rPr lang="da-DK" dirty="0"/>
              <a:t>/</a:t>
            </a:r>
            <a:r>
              <a:rPr lang="da-DK" dirty="0" err="1"/>
              <a:t>triacylglyceroler</a:t>
            </a:r>
            <a:r>
              <a:rPr lang="da-DK" dirty="0"/>
              <a:t>: </a:t>
            </a:r>
          </a:p>
          <a:p>
            <a:r>
              <a:rPr lang="da-DK" dirty="0"/>
              <a:t>Flydende og andre faser</a:t>
            </a:r>
          </a:p>
          <a:p>
            <a:pPr lvl="1"/>
            <a:r>
              <a:rPr lang="da-DK" dirty="0"/>
              <a:t>Vand, luft</a:t>
            </a:r>
          </a:p>
          <a:p>
            <a:pPr lvl="1"/>
            <a:r>
              <a:rPr lang="da-DK" dirty="0"/>
              <a:t>Vand, olie, luft</a:t>
            </a:r>
          </a:p>
          <a:p>
            <a:pPr lvl="1"/>
            <a:r>
              <a:rPr lang="da-DK" dirty="0"/>
              <a:t>Olie, luft</a:t>
            </a:r>
          </a:p>
          <a:p>
            <a:pPr lvl="1"/>
            <a:endParaRPr lang="da-DK" dirty="0"/>
          </a:p>
          <a:p>
            <a:pPr lvl="1"/>
            <a:endParaRPr lang="da-DK" dirty="0"/>
          </a:p>
          <a:p>
            <a:endParaRPr lang="da-DK" dirty="0"/>
          </a:p>
          <a:p>
            <a:endParaRPr lang="da-DK" dirty="0"/>
          </a:p>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4</a:t>
            </a:fld>
            <a:endParaRPr lang="da-DK" dirty="0"/>
          </a:p>
        </p:txBody>
      </p:sp>
      <p:sp>
        <p:nvSpPr>
          <p:cNvPr id="6" name="Date Placeholder 5"/>
          <p:cNvSpPr>
            <a:spLocks noGrp="1"/>
          </p:cNvSpPr>
          <p:nvPr>
            <p:ph type="dt" sz="half" idx="10"/>
          </p:nvPr>
        </p:nvSpPr>
        <p:spPr/>
        <p:txBody>
          <a:bodyPr/>
          <a:lstStyle/>
          <a:p>
            <a:fld id="{4EFC3BBF-1D93-4703-ADE1-710F97721AD1}" type="datetime1">
              <a:rPr lang="da-DK" smtClean="0"/>
              <a:t>04/07/2019</a:t>
            </a:fld>
            <a:endParaRPr lang="da-DK" dirty="0"/>
          </a:p>
        </p:txBody>
      </p:sp>
      <p:pic>
        <p:nvPicPr>
          <p:cNvPr id="5" name="Picture 4"/>
          <p:cNvPicPr>
            <a:picLocks noChangeAspect="1"/>
          </p:cNvPicPr>
          <p:nvPr/>
        </p:nvPicPr>
        <p:blipFill>
          <a:blip r:embed="rId3"/>
          <a:stretch>
            <a:fillRect/>
          </a:stretch>
        </p:blipFill>
        <p:spPr>
          <a:xfrm>
            <a:off x="7185012" y="4481759"/>
            <a:ext cx="2967221" cy="1449021"/>
          </a:xfrm>
          <a:prstGeom prst="rect">
            <a:avLst/>
          </a:prstGeom>
        </p:spPr>
      </p:pic>
    </p:spTree>
    <p:extLst>
      <p:ext uri="{BB962C8B-B14F-4D97-AF65-F5344CB8AC3E}">
        <p14:creationId xmlns:p14="http://schemas.microsoft.com/office/powerpoint/2010/main" val="292340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a:t>Glycerider</a:t>
            </a:r>
            <a:r>
              <a:rPr lang="da-DK" dirty="0"/>
              <a:t> / </a:t>
            </a:r>
            <a:r>
              <a:rPr lang="da-DK" dirty="0" err="1"/>
              <a:t>Acylglyceroler</a:t>
            </a:r>
            <a:br>
              <a:rPr lang="da-DK" dirty="0"/>
            </a:br>
            <a:r>
              <a:rPr lang="da-DK" dirty="0"/>
              <a:t>Er der en kemiker tilstede?</a:t>
            </a:r>
          </a:p>
        </p:txBody>
      </p:sp>
      <p:sp>
        <p:nvSpPr>
          <p:cNvPr id="4" name="Date Placeholder 3"/>
          <p:cNvSpPr>
            <a:spLocks noGrp="1"/>
          </p:cNvSpPr>
          <p:nvPr>
            <p:ph type="dt" sz="half" idx="10"/>
          </p:nvPr>
        </p:nvSpPr>
        <p:spPr/>
        <p:txBody>
          <a:bodyPr/>
          <a:lstStyle/>
          <a:p>
            <a:fld id="{3C829339-1C74-4825-ADEB-BCD7E13EFC81}"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5</a:t>
            </a:fld>
            <a:endParaRPr lang="da-DK" dirty="0"/>
          </a:p>
        </p:txBody>
      </p:sp>
      <p:pic>
        <p:nvPicPr>
          <p:cNvPr id="6" name="Picture 5"/>
          <p:cNvPicPr>
            <a:picLocks noChangeAspect="1"/>
          </p:cNvPicPr>
          <p:nvPr/>
        </p:nvPicPr>
        <p:blipFill>
          <a:blip r:embed="rId3"/>
          <a:stretch>
            <a:fillRect/>
          </a:stretch>
        </p:blipFill>
        <p:spPr>
          <a:xfrm>
            <a:off x="1244555" y="2610229"/>
            <a:ext cx="5049674" cy="2465972"/>
          </a:xfrm>
          <a:prstGeom prst="rect">
            <a:avLst/>
          </a:prstGeom>
        </p:spPr>
      </p:pic>
      <p:pic>
        <p:nvPicPr>
          <p:cNvPr id="7" name="Picture 6"/>
          <p:cNvPicPr>
            <a:picLocks noChangeAspect="1"/>
          </p:cNvPicPr>
          <p:nvPr/>
        </p:nvPicPr>
        <p:blipFill>
          <a:blip r:embed="rId4"/>
          <a:stretch>
            <a:fillRect/>
          </a:stretch>
        </p:blipFill>
        <p:spPr>
          <a:xfrm>
            <a:off x="8425689" y="521108"/>
            <a:ext cx="3106672" cy="6134719"/>
          </a:xfrm>
          <a:prstGeom prst="rect">
            <a:avLst/>
          </a:prstGeom>
        </p:spPr>
      </p:pic>
      <p:sp>
        <p:nvSpPr>
          <p:cNvPr id="8" name="Rectangle 7"/>
          <p:cNvSpPr/>
          <p:nvPr/>
        </p:nvSpPr>
        <p:spPr>
          <a:xfrm>
            <a:off x="8202304" y="2361061"/>
            <a:ext cx="3507474" cy="3298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p:cNvSpPr/>
          <p:nvPr/>
        </p:nvSpPr>
        <p:spPr>
          <a:xfrm>
            <a:off x="8204576" y="2690885"/>
            <a:ext cx="3507474" cy="6528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3303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27304" y="868641"/>
            <a:ext cx="4929621" cy="3076052"/>
          </a:xfrm>
          <a:prstGeom prst="rect">
            <a:avLst/>
          </a:prstGeom>
        </p:spPr>
      </p:pic>
      <p:sp>
        <p:nvSpPr>
          <p:cNvPr id="6" name="Title 5"/>
          <p:cNvSpPr>
            <a:spLocks noGrp="1"/>
          </p:cNvSpPr>
          <p:nvPr>
            <p:ph type="title"/>
          </p:nvPr>
        </p:nvSpPr>
        <p:spPr/>
        <p:txBody>
          <a:bodyPr/>
          <a:lstStyle/>
          <a:p>
            <a:r>
              <a:rPr lang="da-DK" dirty="0"/>
              <a:t>Ustabile og stabile emulsioner</a:t>
            </a:r>
          </a:p>
        </p:txBody>
      </p:sp>
      <p:sp>
        <p:nvSpPr>
          <p:cNvPr id="4" name="Date Placeholder 3"/>
          <p:cNvSpPr>
            <a:spLocks noGrp="1"/>
          </p:cNvSpPr>
          <p:nvPr>
            <p:ph type="dt" sz="half" idx="10"/>
          </p:nvPr>
        </p:nvSpPr>
        <p:spPr/>
        <p:txBody>
          <a:bodyPr/>
          <a:lstStyle/>
          <a:p>
            <a:fld id="{27446445-93A7-4948-90C3-5E545867631D}"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6</a:t>
            </a:fld>
            <a:endParaRPr lang="da-DK" dirty="0"/>
          </a:p>
        </p:txBody>
      </p:sp>
      <p:sp>
        <p:nvSpPr>
          <p:cNvPr id="8" name="TextBox 7"/>
          <p:cNvSpPr txBox="1"/>
          <p:nvPr/>
        </p:nvSpPr>
        <p:spPr>
          <a:xfrm>
            <a:off x="1068111" y="1215266"/>
            <a:ext cx="1723549" cy="369332"/>
          </a:xfrm>
          <a:prstGeom prst="rect">
            <a:avLst/>
          </a:prstGeom>
          <a:noFill/>
          <a:ln>
            <a:solidFill>
              <a:schemeClr val="accent1"/>
            </a:solidFill>
          </a:ln>
        </p:spPr>
        <p:txBody>
          <a:bodyPr wrap="none" rtlCol="0">
            <a:spAutoFit/>
          </a:bodyPr>
          <a:lstStyle/>
          <a:p>
            <a:r>
              <a:rPr lang="da-DK" dirty="0"/>
              <a:t>Små oliedråber</a:t>
            </a:r>
          </a:p>
        </p:txBody>
      </p:sp>
      <p:cxnSp>
        <p:nvCxnSpPr>
          <p:cNvPr id="10" name="Straight Arrow Connector 9"/>
          <p:cNvCxnSpPr/>
          <p:nvPr/>
        </p:nvCxnSpPr>
        <p:spPr>
          <a:xfrm>
            <a:off x="2481831" y="1584598"/>
            <a:ext cx="1593781" cy="949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p:cNvCxnSpPr>
          <p:nvPr/>
        </p:nvCxnSpPr>
        <p:spPr>
          <a:xfrm>
            <a:off x="2791660" y="1399932"/>
            <a:ext cx="2677277" cy="1161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548019" y="4136738"/>
            <a:ext cx="11012488" cy="1290159"/>
          </a:xfrm>
        </p:spPr>
        <p:txBody>
          <a:bodyPr/>
          <a:lstStyle/>
          <a:p>
            <a:pPr marL="0" indent="0">
              <a:buNone/>
            </a:pPr>
            <a:r>
              <a:rPr lang="da-DK" sz="2000" dirty="0"/>
              <a:t>Oliedråberne har tendens til at sammenblandes med hinanden og forbliver derved opløst i vandet (til venstre). </a:t>
            </a:r>
          </a:p>
          <a:p>
            <a:pPr marL="0" indent="0">
              <a:buNone/>
            </a:pPr>
            <a:r>
              <a:rPr lang="da-DK" sz="2000" dirty="0"/>
              <a:t>Emulgatorer er molekyler med en fedtkompatibel hale og et vandkompatibelt hoved - </a:t>
            </a:r>
            <a:r>
              <a:rPr lang="da-DK" sz="2000" dirty="0" err="1"/>
              <a:t>amfifile</a:t>
            </a:r>
            <a:r>
              <a:rPr lang="da-DK" sz="2000" dirty="0"/>
              <a:t>. De lægger deres lange haler ind i oliedråberne og efterlader deres elektrisk ladede hoveder, der stikker ud i det omgivende vand (midten). Dækket på denne måde afstøder dråberne hinanden i stedet for sammenblanding. </a:t>
            </a:r>
          </a:p>
          <a:p>
            <a:pPr marL="0" indent="0">
              <a:buNone/>
            </a:pPr>
            <a:r>
              <a:rPr lang="da-DK" sz="2000" dirty="0"/>
              <a:t>Store vandopløselige molekyler, hjælper med at stabilisere emulsioner ved at blokere fedtdråberne fra hinanden (til højre).</a:t>
            </a:r>
          </a:p>
        </p:txBody>
      </p:sp>
      <p:sp>
        <p:nvSpPr>
          <p:cNvPr id="14" name="TextBox 13"/>
          <p:cNvSpPr txBox="1"/>
          <p:nvPr/>
        </p:nvSpPr>
        <p:spPr>
          <a:xfrm>
            <a:off x="8892499" y="860903"/>
            <a:ext cx="1436612" cy="369332"/>
          </a:xfrm>
          <a:prstGeom prst="rect">
            <a:avLst/>
          </a:prstGeom>
          <a:noFill/>
          <a:ln>
            <a:solidFill>
              <a:schemeClr val="accent1"/>
            </a:solidFill>
          </a:ln>
        </p:spPr>
        <p:txBody>
          <a:bodyPr wrap="none" rtlCol="0">
            <a:spAutoFit/>
          </a:bodyPr>
          <a:lstStyle/>
          <a:p>
            <a:r>
              <a:rPr lang="da-DK" dirty="0"/>
              <a:t>emulgatorer</a:t>
            </a:r>
          </a:p>
        </p:txBody>
      </p:sp>
      <p:cxnSp>
        <p:nvCxnSpPr>
          <p:cNvPr id="15" name="Straight Arrow Connector 14"/>
          <p:cNvCxnSpPr/>
          <p:nvPr/>
        </p:nvCxnSpPr>
        <p:spPr>
          <a:xfrm flipH="1">
            <a:off x="5703201" y="868641"/>
            <a:ext cx="3189298" cy="428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667259" y="1209686"/>
            <a:ext cx="1283858" cy="96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931140" y="1677945"/>
            <a:ext cx="2900153" cy="1200329"/>
          </a:xfrm>
          <a:prstGeom prst="rect">
            <a:avLst/>
          </a:prstGeom>
          <a:noFill/>
          <a:ln>
            <a:solidFill>
              <a:schemeClr val="accent1"/>
            </a:solidFill>
          </a:ln>
        </p:spPr>
        <p:txBody>
          <a:bodyPr wrap="none" rtlCol="0">
            <a:spAutoFit/>
          </a:bodyPr>
          <a:lstStyle/>
          <a:p>
            <a:r>
              <a:rPr lang="da-DK" dirty="0"/>
              <a:t>Store vandopløselige </a:t>
            </a:r>
            <a:br>
              <a:rPr lang="da-DK" dirty="0"/>
            </a:br>
            <a:r>
              <a:rPr lang="da-DK" dirty="0"/>
              <a:t>molekyler:</a:t>
            </a:r>
          </a:p>
          <a:p>
            <a:pPr marL="285750" indent="-285750">
              <a:buFont typeface="Arial" panose="020B0604020202020204" pitchFamily="34" charset="0"/>
              <a:buChar char="•"/>
            </a:pPr>
            <a:r>
              <a:rPr lang="da-DK" dirty="0"/>
              <a:t>Protein</a:t>
            </a:r>
          </a:p>
          <a:p>
            <a:pPr marL="285750" indent="-285750">
              <a:buFont typeface="Arial" panose="020B0604020202020204" pitchFamily="34" charset="0"/>
              <a:buChar char="•"/>
            </a:pPr>
            <a:r>
              <a:rPr lang="da-DK" dirty="0"/>
              <a:t>stivelse/kulhydratkæder</a:t>
            </a:r>
          </a:p>
        </p:txBody>
      </p:sp>
      <p:cxnSp>
        <p:nvCxnSpPr>
          <p:cNvPr id="23" name="Straight Arrow Connector 22"/>
          <p:cNvCxnSpPr>
            <a:stCxn id="22" idx="1"/>
          </p:cNvCxnSpPr>
          <p:nvPr/>
        </p:nvCxnSpPr>
        <p:spPr>
          <a:xfrm flipH="1">
            <a:off x="7982712" y="2278110"/>
            <a:ext cx="948428" cy="55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11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dirty="0"/>
              <a:t>Emulsioner i maden</a:t>
            </a:r>
          </a:p>
        </p:txBody>
      </p:sp>
      <p:sp>
        <p:nvSpPr>
          <p:cNvPr id="7" name="Date Placeholder 6"/>
          <p:cNvSpPr>
            <a:spLocks noGrp="1"/>
          </p:cNvSpPr>
          <p:nvPr>
            <p:ph type="dt" sz="half" idx="10"/>
          </p:nvPr>
        </p:nvSpPr>
        <p:spPr/>
        <p:txBody>
          <a:bodyPr/>
          <a:lstStyle/>
          <a:p>
            <a:fld id="{01C80D42-373C-4B74-9F17-77F133AFD8EA}" type="datetime1">
              <a:rPr lang="da-DK" smtClean="0"/>
              <a:t>04/07/2019</a:t>
            </a:fld>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7</a:t>
            </a:fld>
            <a:endParaRPr lang="da-DK"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3908" y="2527228"/>
            <a:ext cx="3554079" cy="3487492"/>
          </a:xfrm>
          <a:prstGeom prst="rect">
            <a:avLst/>
          </a:prstGeom>
        </p:spPr>
      </p:pic>
    </p:spTree>
    <p:extLst>
      <p:ext uri="{BB962C8B-B14F-4D97-AF65-F5344CB8AC3E}">
        <p14:creationId xmlns:p14="http://schemas.microsoft.com/office/powerpoint/2010/main" val="337469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hise.dk/images/products/1109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15900" y="415254"/>
            <a:ext cx="2290517" cy="229051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da-DK" dirty="0"/>
              <a:t>Spiselige emulsioner </a:t>
            </a:r>
          </a:p>
        </p:txBody>
      </p:sp>
      <p:sp>
        <p:nvSpPr>
          <p:cNvPr id="7" name="Content Placeholder 6"/>
          <p:cNvSpPr>
            <a:spLocks noGrp="1"/>
          </p:cNvSpPr>
          <p:nvPr>
            <p:ph idx="1"/>
          </p:nvPr>
        </p:nvSpPr>
        <p:spPr>
          <a:xfrm>
            <a:off x="6095207" y="1611267"/>
            <a:ext cx="4061414" cy="4675188"/>
          </a:xfrm>
        </p:spPr>
        <p:txBody>
          <a:bodyPr/>
          <a:lstStyle/>
          <a:p>
            <a:pPr marL="0" indent="0">
              <a:buNone/>
            </a:pPr>
            <a:r>
              <a:rPr lang="da-DK" dirty="0"/>
              <a:t>Vand i olie:</a:t>
            </a:r>
          </a:p>
          <a:p>
            <a:r>
              <a:rPr lang="da-DK" dirty="0"/>
              <a:t>(ko/</a:t>
            </a:r>
            <a:r>
              <a:rPr lang="da-DK" dirty="0" err="1"/>
              <a:t>jordnødde</a:t>
            </a:r>
            <a:r>
              <a:rPr lang="da-DK" dirty="0"/>
              <a:t>)smør</a:t>
            </a:r>
          </a:p>
          <a:p>
            <a:r>
              <a:rPr lang="da-DK" dirty="0"/>
              <a:t>Vinaigrette</a:t>
            </a:r>
          </a:p>
          <a:p>
            <a:endParaRPr lang="da-DK" dirty="0"/>
          </a:p>
          <a:p>
            <a:pPr marL="0" indent="0">
              <a:buNone/>
            </a:pPr>
            <a:r>
              <a:rPr lang="da-DK" dirty="0"/>
              <a:t>Andre/flere faser:</a:t>
            </a:r>
          </a:p>
          <a:p>
            <a:r>
              <a:rPr lang="da-DK" dirty="0"/>
              <a:t>Marengs</a:t>
            </a:r>
          </a:p>
          <a:p>
            <a:r>
              <a:rPr lang="da-DK" dirty="0"/>
              <a:t>Flødeskum</a:t>
            </a:r>
          </a:p>
          <a:p>
            <a:r>
              <a:rPr lang="da-DK" dirty="0" err="1"/>
              <a:t>Sfuma</a:t>
            </a:r>
            <a:r>
              <a:rPr lang="da-DK" dirty="0"/>
              <a:t> (skum)</a:t>
            </a:r>
          </a:p>
          <a:p>
            <a:r>
              <a:rPr lang="da-DK" dirty="0" err="1"/>
              <a:t>Sabayonne</a:t>
            </a:r>
            <a:r>
              <a:rPr lang="da-DK" dirty="0"/>
              <a:t>/</a:t>
            </a:r>
            <a:r>
              <a:rPr lang="da-DK" dirty="0" err="1"/>
              <a:t>Zabaglione</a:t>
            </a:r>
            <a:endParaRPr lang="da-DK" dirty="0"/>
          </a:p>
          <a:p>
            <a:endParaRPr lang="da-DK" dirty="0"/>
          </a:p>
        </p:txBody>
      </p:sp>
      <p:sp>
        <p:nvSpPr>
          <p:cNvPr id="4" name="Date Placeholder 3"/>
          <p:cNvSpPr>
            <a:spLocks noGrp="1"/>
          </p:cNvSpPr>
          <p:nvPr>
            <p:ph type="dt" sz="half" idx="10"/>
          </p:nvPr>
        </p:nvSpPr>
        <p:spPr/>
        <p:txBody>
          <a:bodyPr/>
          <a:lstStyle/>
          <a:p>
            <a:fld id="{68CF2C5F-F0E5-452B-A2F2-3EA33BA229B5}" type="datetime1">
              <a:rPr lang="da-DK" smtClean="0"/>
              <a:t>04/07/2019</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8</a:t>
            </a:fld>
            <a:endParaRPr lang="da-DK" dirty="0"/>
          </a:p>
        </p:txBody>
      </p:sp>
      <p:sp>
        <p:nvSpPr>
          <p:cNvPr id="8" name="Content Placeholder 6"/>
          <p:cNvSpPr txBox="1">
            <a:spLocks/>
          </p:cNvSpPr>
          <p:nvPr/>
        </p:nvSpPr>
        <p:spPr>
          <a:xfrm>
            <a:off x="588963" y="1635125"/>
            <a:ext cx="5093380" cy="4675188"/>
          </a:xfrm>
          <a:prstGeom prst="rect">
            <a:avLst/>
          </a:prstGeom>
        </p:spPr>
        <p:txBody>
          <a:bodyPr vert="horz" lIns="0" tIns="0" rIns="0" bIns="0" rtlCol="0">
            <a:noAutofit/>
          </a:bodyPr>
          <a:lst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0" algn="l" defTabSz="914400" rtl="0" eaLnBrk="1" latinLnBrk="0" hangingPunct="1">
              <a:lnSpc>
                <a:spcPct val="90000"/>
              </a:lnSpc>
              <a:spcBef>
                <a:spcPts val="500"/>
              </a:spcBef>
              <a:buFont typeface="Arial" panose="020B0604020202020204" pitchFamily="34" charset="0"/>
              <a:buNone/>
              <a:defRPr lang="da-DK" sz="1800" kern="120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a:lstStyle>
          <a:p>
            <a:pPr marL="0" indent="0">
              <a:buFont typeface="Arial" panose="020B0604020202020204" pitchFamily="34" charset="0"/>
              <a:buNone/>
            </a:pPr>
            <a:r>
              <a:rPr lang="da-DK" dirty="0"/>
              <a:t>Olie i vand:</a:t>
            </a:r>
          </a:p>
          <a:p>
            <a:r>
              <a:rPr lang="da-DK" dirty="0"/>
              <a:t>(ko)mælk</a:t>
            </a:r>
          </a:p>
          <a:p>
            <a:r>
              <a:rPr lang="da-DK" dirty="0"/>
              <a:t>Plantebaserede drikke med olie i  </a:t>
            </a:r>
          </a:p>
          <a:p>
            <a:r>
              <a:rPr lang="da-DK" dirty="0"/>
              <a:t>Kaffefløde / Fløde</a:t>
            </a:r>
          </a:p>
          <a:p>
            <a:r>
              <a:rPr lang="da-DK" dirty="0"/>
              <a:t>Æggeblommer</a:t>
            </a:r>
          </a:p>
          <a:p>
            <a:r>
              <a:rPr lang="da-DK" dirty="0"/>
              <a:t>Mayonnaise</a:t>
            </a:r>
          </a:p>
          <a:p>
            <a:r>
              <a:rPr lang="da-DK" dirty="0"/>
              <a:t>Hollandaise</a:t>
            </a:r>
          </a:p>
          <a:p>
            <a:r>
              <a:rPr lang="da-DK" dirty="0" err="1"/>
              <a:t>Béarnaise</a:t>
            </a:r>
            <a:endParaRPr lang="da-DK" dirty="0"/>
          </a:p>
          <a:p>
            <a:endParaRPr lang="da-DK" dirty="0"/>
          </a:p>
          <a:p>
            <a:endParaRPr lang="da-DK" dirty="0"/>
          </a:p>
        </p:txBody>
      </p:sp>
      <p:pic>
        <p:nvPicPr>
          <p:cNvPr id="1026" name="Picture 2" descr="61603 1l edge ikaffe se fi side lowr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1247" y="3148282"/>
            <a:ext cx="1411968" cy="18739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enerar_imgCAJKHR3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372743" y="3972719"/>
            <a:ext cx="1542687" cy="1807685"/>
          </a:xfrm>
          <a:prstGeom prst="rect">
            <a:avLst/>
          </a:prstGeom>
          <a:noFill/>
          <a:ln w="9525">
            <a:noFill/>
            <a:miter lim="800000"/>
            <a:headEnd/>
            <a:tailEnd/>
          </a:ln>
        </p:spPr>
      </p:pic>
      <p:pic>
        <p:nvPicPr>
          <p:cNvPr id="1030" name="Picture 6" descr="Image result for rasmus bearnais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61159" y="11665788"/>
            <a:ext cx="349321" cy="3493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steuriserede Ãggeblomme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17290" y="3427752"/>
            <a:ext cx="574453" cy="13150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Ãkologisk smÃ¸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80039" y="-345200"/>
            <a:ext cx="2152186" cy="34434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eanut butter crunchy Ã¸ko 230Â 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245411" y="1177402"/>
            <a:ext cx="1772368" cy="222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6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59" y="90462"/>
            <a:ext cx="2563279" cy="2529499"/>
          </a:xfrm>
          <a:prstGeom prst="rect">
            <a:avLst/>
          </a:prstGeom>
        </p:spPr>
      </p:pic>
      <p:pic>
        <p:nvPicPr>
          <p:cNvPr id="7" name="Picture 22"/>
          <p:cNvPicPr>
            <a:picLocks noChangeAspect="1"/>
          </p:cNvPicPr>
          <p:nvPr/>
        </p:nvPicPr>
        <p:blipFill rotWithShape="1">
          <a:blip r:embed="rId4" cstate="screen">
            <a:duotone>
              <a:prstClr val="black"/>
              <a:srgbClr val="FF66FF">
                <a:tint val="45000"/>
                <a:satMod val="400000"/>
              </a:srgbClr>
            </a:duotone>
            <a:extLst>
              <a:ext uri="{28A0092B-C50C-407E-A947-70E740481C1C}">
                <a14:useLocalDpi xmlns:a14="http://schemas.microsoft.com/office/drawing/2010/main"/>
              </a:ext>
            </a:extLst>
          </a:blip>
          <a:srcRect t="-701"/>
          <a:stretch/>
        </p:blipFill>
        <p:spPr>
          <a:xfrm>
            <a:off x="2869194" y="72739"/>
            <a:ext cx="2522546" cy="2547222"/>
          </a:xfrm>
          <a:prstGeom prst="rect">
            <a:avLst/>
          </a:prstGeom>
        </p:spPr>
      </p:pic>
      <p:pic>
        <p:nvPicPr>
          <p:cNvPr id="8"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78147" y="97733"/>
            <a:ext cx="2557202" cy="2537220"/>
          </a:xfrm>
          <a:prstGeom prst="rect">
            <a:avLst/>
          </a:prstGeom>
        </p:spPr>
      </p:pic>
      <p:sp>
        <p:nvSpPr>
          <p:cNvPr id="11" name="Tekstfelt 10"/>
          <p:cNvSpPr txBox="1"/>
          <p:nvPr/>
        </p:nvSpPr>
        <p:spPr>
          <a:xfrm>
            <a:off x="599449" y="2638073"/>
            <a:ext cx="1737790" cy="276999"/>
          </a:xfrm>
          <a:prstGeom prst="rect">
            <a:avLst/>
          </a:prstGeom>
          <a:noFill/>
        </p:spPr>
        <p:txBody>
          <a:bodyPr wrap="square" rtlCol="0">
            <a:spAutoFit/>
          </a:bodyPr>
          <a:lstStyle/>
          <a:p>
            <a:r>
              <a:rPr lang="da-DK" sz="1200" dirty="0"/>
              <a:t>Smør: vand i olie</a:t>
            </a:r>
          </a:p>
        </p:txBody>
      </p:sp>
      <p:sp>
        <p:nvSpPr>
          <p:cNvPr id="12" name="Tekstfelt 11"/>
          <p:cNvSpPr txBox="1"/>
          <p:nvPr/>
        </p:nvSpPr>
        <p:spPr>
          <a:xfrm>
            <a:off x="3164688" y="2609959"/>
            <a:ext cx="2098766" cy="276999"/>
          </a:xfrm>
          <a:prstGeom prst="rect">
            <a:avLst/>
          </a:prstGeom>
          <a:noFill/>
        </p:spPr>
        <p:txBody>
          <a:bodyPr wrap="square" rtlCol="0">
            <a:spAutoFit/>
          </a:bodyPr>
          <a:lstStyle/>
          <a:p>
            <a:r>
              <a:rPr lang="da-DK" sz="1200" dirty="0"/>
              <a:t>Marengs: luft i </a:t>
            </a:r>
            <a:r>
              <a:rPr lang="da-DK" sz="1200" dirty="0" err="1"/>
              <a:t>vand+sukker</a:t>
            </a:r>
            <a:endParaRPr lang="da-DK" sz="1200" dirty="0"/>
          </a:p>
        </p:txBody>
      </p:sp>
      <p:sp>
        <p:nvSpPr>
          <p:cNvPr id="13" name="Tekstfelt 12"/>
          <p:cNvSpPr txBox="1"/>
          <p:nvPr/>
        </p:nvSpPr>
        <p:spPr>
          <a:xfrm>
            <a:off x="5555519" y="2645344"/>
            <a:ext cx="2579830" cy="276999"/>
          </a:xfrm>
          <a:prstGeom prst="rect">
            <a:avLst/>
          </a:prstGeom>
          <a:noFill/>
        </p:spPr>
        <p:txBody>
          <a:bodyPr wrap="square" rtlCol="0">
            <a:spAutoFit/>
          </a:bodyPr>
          <a:lstStyle/>
          <a:p>
            <a:r>
              <a:rPr lang="da-DK" sz="1200" dirty="0"/>
              <a:t>Flødeskum: olie &amp; luft i vand</a:t>
            </a:r>
          </a:p>
        </p:txBody>
      </p:sp>
      <p:pic>
        <p:nvPicPr>
          <p:cNvPr id="14" name="Billed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78147" y="3116458"/>
            <a:ext cx="2563279" cy="2563279"/>
          </a:xfrm>
          <a:prstGeom prst="rect">
            <a:avLst/>
          </a:prstGeom>
        </p:spPr>
      </p:pic>
      <p:pic>
        <p:nvPicPr>
          <p:cNvPr id="15" name="Billed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69193" y="3152423"/>
            <a:ext cx="2522547" cy="2495303"/>
          </a:xfrm>
          <a:prstGeom prst="rect">
            <a:avLst/>
          </a:prstGeom>
        </p:spPr>
      </p:pic>
      <p:pic>
        <p:nvPicPr>
          <p:cNvPr id="16" name="Billed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659" y="3109187"/>
            <a:ext cx="2563279" cy="2563279"/>
          </a:xfrm>
          <a:prstGeom prst="rect">
            <a:avLst/>
          </a:prstGeom>
        </p:spPr>
      </p:pic>
      <p:sp>
        <p:nvSpPr>
          <p:cNvPr id="17" name="Tekstfelt 16"/>
          <p:cNvSpPr txBox="1"/>
          <p:nvPr/>
        </p:nvSpPr>
        <p:spPr>
          <a:xfrm>
            <a:off x="305915" y="5672465"/>
            <a:ext cx="2098766" cy="276999"/>
          </a:xfrm>
          <a:prstGeom prst="rect">
            <a:avLst/>
          </a:prstGeom>
          <a:noFill/>
        </p:spPr>
        <p:txBody>
          <a:bodyPr wrap="square" rtlCol="0">
            <a:spAutoFit/>
          </a:bodyPr>
          <a:lstStyle/>
          <a:p>
            <a:r>
              <a:rPr lang="da-DK" sz="1200" dirty="0"/>
              <a:t>Mayonnaise: olie i vand</a:t>
            </a:r>
          </a:p>
        </p:txBody>
      </p:sp>
      <p:sp>
        <p:nvSpPr>
          <p:cNvPr id="18" name="Tekstfelt 17"/>
          <p:cNvSpPr txBox="1"/>
          <p:nvPr/>
        </p:nvSpPr>
        <p:spPr>
          <a:xfrm>
            <a:off x="3075505" y="5695382"/>
            <a:ext cx="2098766" cy="276999"/>
          </a:xfrm>
          <a:prstGeom prst="rect">
            <a:avLst/>
          </a:prstGeom>
          <a:noFill/>
        </p:spPr>
        <p:txBody>
          <a:bodyPr wrap="square" rtlCol="0">
            <a:spAutoFit/>
          </a:bodyPr>
          <a:lstStyle/>
          <a:p>
            <a:r>
              <a:rPr lang="da-DK" sz="1200" dirty="0"/>
              <a:t>Æggehvideskum: luft i vand</a:t>
            </a:r>
          </a:p>
        </p:txBody>
      </p:sp>
      <p:sp>
        <p:nvSpPr>
          <p:cNvPr id="19" name="Tekstfelt 18"/>
          <p:cNvSpPr txBox="1"/>
          <p:nvPr/>
        </p:nvSpPr>
        <p:spPr>
          <a:xfrm>
            <a:off x="5940763" y="5679736"/>
            <a:ext cx="2098766" cy="276999"/>
          </a:xfrm>
          <a:prstGeom prst="rect">
            <a:avLst/>
          </a:prstGeom>
          <a:noFill/>
        </p:spPr>
        <p:txBody>
          <a:bodyPr wrap="square" rtlCol="0">
            <a:spAutoFit/>
          </a:bodyPr>
          <a:lstStyle/>
          <a:p>
            <a:r>
              <a:rPr lang="da-DK" sz="1200" dirty="0" err="1"/>
              <a:t>Béarnaise</a:t>
            </a:r>
            <a:r>
              <a:rPr lang="da-DK" sz="1200" dirty="0"/>
              <a:t>: olie i vand</a:t>
            </a:r>
          </a:p>
        </p:txBody>
      </p:sp>
      <p:sp>
        <p:nvSpPr>
          <p:cNvPr id="20" name="Tekstfelt 19"/>
          <p:cNvSpPr txBox="1"/>
          <p:nvPr/>
        </p:nvSpPr>
        <p:spPr>
          <a:xfrm>
            <a:off x="5728371" y="5976576"/>
            <a:ext cx="1206933" cy="369332"/>
          </a:xfrm>
          <a:prstGeom prst="rect">
            <a:avLst/>
          </a:prstGeom>
          <a:noFill/>
        </p:spPr>
        <p:txBody>
          <a:bodyPr wrap="none" rtlCol="0">
            <a:spAutoFit/>
          </a:bodyPr>
          <a:lstStyle/>
          <a:p>
            <a:r>
              <a:rPr lang="da-DK" dirty="0"/>
              <a:t>Referencer</a:t>
            </a:r>
          </a:p>
        </p:txBody>
      </p:sp>
      <p:sp>
        <p:nvSpPr>
          <p:cNvPr id="21" name="Tekstfelt 20"/>
          <p:cNvSpPr txBox="1"/>
          <p:nvPr/>
        </p:nvSpPr>
        <p:spPr>
          <a:xfrm>
            <a:off x="5728371" y="6257836"/>
            <a:ext cx="6418745" cy="931024"/>
          </a:xfrm>
          <a:prstGeom prst="rect">
            <a:avLst/>
          </a:prstGeom>
          <a:noFill/>
        </p:spPr>
        <p:txBody>
          <a:bodyPr wrap="none" rtlCol="0">
            <a:spAutoFit/>
          </a:bodyPr>
          <a:lstStyle/>
          <a:p>
            <a:r>
              <a:rPr lang="da-DK" sz="1100" dirty="0"/>
              <a:t>Billederne er taget af: </a:t>
            </a:r>
            <a:r>
              <a:rPr lang="da-DK" sz="1100" i="1" dirty="0"/>
              <a:t>Mathias Porsmose Clausen &amp; Morten Christensen</a:t>
            </a:r>
            <a:r>
              <a:rPr lang="da-DK" sz="1100" dirty="0"/>
              <a:t>, SDU, Smag for Livet</a:t>
            </a:r>
          </a:p>
          <a:p>
            <a:r>
              <a:rPr lang="da-DK" sz="1100" dirty="0">
                <a:effectLst/>
                <a:latin typeface="Cambria" panose="02040503050406030204" pitchFamily="18" charset="0"/>
                <a:ea typeface="MS Mincho"/>
                <a:cs typeface="Times New Roman" panose="02020603050405020304" pitchFamily="18" charset="0"/>
              </a:rPr>
              <a:t>Christensen, M., Clausen, M. P., &amp; Mouritsen, O. G. Se ind i maden. </a:t>
            </a:r>
            <a:r>
              <a:rPr lang="da-DK" sz="1100" i="1" dirty="0">
                <a:effectLst/>
                <a:latin typeface="Cambria" panose="02040503050406030204" pitchFamily="18" charset="0"/>
                <a:ea typeface="MS Mincho"/>
                <a:cs typeface="Times New Roman" panose="02020603050405020304" pitchFamily="18" charset="0"/>
              </a:rPr>
              <a:t>Aktuel Naturvidenskab </a:t>
            </a:r>
            <a:r>
              <a:rPr lang="da-DK" sz="1100" dirty="0">
                <a:effectLst/>
                <a:latin typeface="Cambria" panose="02040503050406030204" pitchFamily="18" charset="0"/>
                <a:ea typeface="MS Mincho"/>
                <a:cs typeface="Times New Roman" panose="02020603050405020304" pitchFamily="18" charset="0"/>
              </a:rPr>
              <a:t>(2015)</a:t>
            </a:r>
            <a:r>
              <a:rPr lang="da-DK" sz="1100" b="1" dirty="0">
                <a:effectLst/>
                <a:latin typeface="Cambria" panose="02040503050406030204" pitchFamily="18" charset="0"/>
                <a:ea typeface="MS Mincho"/>
                <a:cs typeface="Times New Roman" panose="02020603050405020304" pitchFamily="18" charset="0"/>
              </a:rPr>
              <a:t>6</a:t>
            </a:r>
            <a:r>
              <a:rPr lang="da-DK" sz="1100" dirty="0">
                <a:effectLst/>
                <a:latin typeface="Cambria" panose="02040503050406030204" pitchFamily="18" charset="0"/>
                <a:ea typeface="MS Mincho"/>
                <a:cs typeface="Times New Roman" panose="02020603050405020304" pitchFamily="18" charset="0"/>
              </a:rPr>
              <a:t>, 22-27.</a:t>
            </a:r>
          </a:p>
          <a:p>
            <a:r>
              <a:rPr lang="da-DK" sz="1100" dirty="0">
                <a:latin typeface="Cambria" panose="02040503050406030204" pitchFamily="18" charset="0"/>
                <a:ea typeface="MS Mincho"/>
                <a:cs typeface="Times New Roman" panose="02020603050405020304" pitchFamily="18" charset="0"/>
              </a:rPr>
              <a:t>Indgår som illustrationer i: Mouritsen, O.G. &amp; Styrbæk, K. </a:t>
            </a:r>
            <a:r>
              <a:rPr lang="da-DK" sz="1100" i="1" dirty="0">
                <a:latin typeface="Cambria" panose="02040503050406030204" pitchFamily="18" charset="0"/>
                <a:ea typeface="MS Mincho"/>
                <a:cs typeface="Times New Roman" panose="02020603050405020304" pitchFamily="18" charset="0"/>
              </a:rPr>
              <a:t>Fornemmelse for smag</a:t>
            </a:r>
            <a:r>
              <a:rPr lang="da-DK" sz="1100" dirty="0">
                <a:latin typeface="Cambria" panose="02040503050406030204" pitchFamily="18" charset="0"/>
                <a:ea typeface="MS Mincho"/>
                <a:cs typeface="Times New Roman" panose="02020603050405020304" pitchFamily="18" charset="0"/>
              </a:rPr>
              <a:t>, Ny Nordisk forlag, 2015</a:t>
            </a:r>
            <a:endParaRPr lang="da-DK" sz="1100" i="1" dirty="0">
              <a:effectLst/>
              <a:latin typeface="Cambria" panose="02040503050406030204" pitchFamily="18" charset="0"/>
              <a:ea typeface="MS Mincho"/>
              <a:cs typeface="Times New Roman" panose="02020603050405020304" pitchFamily="18" charset="0"/>
            </a:endParaRPr>
          </a:p>
          <a:p>
            <a:endParaRPr lang="da-DK" sz="1050" dirty="0">
              <a:effectLst/>
              <a:latin typeface="Cambria" panose="02040503050406030204" pitchFamily="18" charset="0"/>
              <a:ea typeface="MS Mincho"/>
              <a:cs typeface="Times New Roman" panose="02020603050405020304" pitchFamily="18" charset="0"/>
            </a:endParaRPr>
          </a:p>
          <a:p>
            <a:endParaRPr lang="da-DK" sz="1100" dirty="0"/>
          </a:p>
        </p:txBody>
      </p:sp>
      <p:sp>
        <p:nvSpPr>
          <p:cNvPr id="3" name="TextBox 2"/>
          <p:cNvSpPr txBox="1"/>
          <p:nvPr/>
        </p:nvSpPr>
        <p:spPr>
          <a:xfrm>
            <a:off x="8610020" y="2409904"/>
            <a:ext cx="2909771" cy="954107"/>
          </a:xfrm>
          <a:prstGeom prst="rect">
            <a:avLst/>
          </a:prstGeom>
          <a:noFill/>
        </p:spPr>
        <p:txBody>
          <a:bodyPr wrap="none" rtlCol="0">
            <a:spAutoFit/>
          </a:bodyPr>
          <a:lstStyle/>
          <a:p>
            <a:r>
              <a:rPr lang="da-DK" sz="2800" dirty="0">
                <a:solidFill>
                  <a:schemeClr val="accent1"/>
                </a:solidFill>
              </a:rPr>
              <a:t>Forskellige </a:t>
            </a:r>
          </a:p>
          <a:p>
            <a:r>
              <a:rPr lang="da-DK" sz="2800" dirty="0">
                <a:solidFill>
                  <a:schemeClr val="accent1"/>
                </a:solidFill>
              </a:rPr>
              <a:t>lækre emulsioner</a:t>
            </a:r>
          </a:p>
        </p:txBody>
      </p:sp>
    </p:spTree>
    <p:extLst>
      <p:ext uri="{BB962C8B-B14F-4D97-AF65-F5344CB8AC3E}">
        <p14:creationId xmlns:p14="http://schemas.microsoft.com/office/powerpoint/2010/main" val="4170864513"/>
      </p:ext>
    </p:extLst>
  </p:cSld>
  <p:clrMapOvr>
    <a:masterClrMapping/>
  </p:clrMapOvr>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_9_DK_fuld.potx" id="{60E0EC36-883E-44E8-9950-4576E5703A74}" vid="{4677909B-C992-40AE-90DB-042763996D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16x9_DK_fuld</Template>
  <TotalTime>0</TotalTime>
  <Words>1503</Words>
  <Application>Microsoft Macintosh PowerPoint</Application>
  <PresentationFormat>Widescreen</PresentationFormat>
  <Paragraphs>300</Paragraphs>
  <Slides>26</Slides>
  <Notes>26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26</vt:i4>
      </vt:variant>
    </vt:vector>
  </HeadingPairs>
  <TitlesOfParts>
    <vt:vector size="31" baseType="lpstr">
      <vt:lpstr>Arial</vt:lpstr>
      <vt:lpstr>Calibri</vt:lpstr>
      <vt:lpstr>Cambria</vt:lpstr>
      <vt:lpstr>Microsoft New Tai Lue</vt:lpstr>
      <vt:lpstr>Brugerdefineret design</vt:lpstr>
      <vt:lpstr>PowerPoint-præsentation</vt:lpstr>
      <vt:lpstr>Oversigt</vt:lpstr>
      <vt:lpstr>Emulsioner - definition</vt:lpstr>
      <vt:lpstr>Emulsioner – blandinger af det ublandelige</vt:lpstr>
      <vt:lpstr>Glycerider / Acylglyceroler Er der en kemiker tilstede?</vt:lpstr>
      <vt:lpstr>Ustabile og stabile emulsioner</vt:lpstr>
      <vt:lpstr>Emulsioner i maden</vt:lpstr>
      <vt:lpstr>Spiselige emulsioner </vt:lpstr>
      <vt:lpstr>PowerPoint-præsentation</vt:lpstr>
      <vt:lpstr>Hot or not – den store forskel</vt:lpstr>
      <vt:lpstr>Klassisk fransk klassifikation af saucer:</vt:lpstr>
      <vt:lpstr>Tilberedningens betydning for forskellige typer af Hollandaise</vt:lpstr>
      <vt:lpstr>Flere måder at ”koge” på – denaturering med syre</vt:lpstr>
      <vt:lpstr>Mayonnaise </vt:lpstr>
      <vt:lpstr>Mayonnaise: o/v</vt:lpstr>
      <vt:lpstr>Klassiske og alternative anvendelser af mayonnaise</vt:lpstr>
      <vt:lpstr>Lave Mayonnaise  </vt:lpstr>
      <vt:lpstr>Hver gruppe laver:</vt:lpstr>
      <vt:lpstr>Den store mayonnaisesmagning </vt:lpstr>
      <vt:lpstr>Smag objektivt og subjektivt </vt:lpstr>
      <vt:lpstr>Projicering af smag – Projective Mapping </vt:lpstr>
      <vt:lpstr>Data matrice og analyse  </vt:lpstr>
      <vt:lpstr>PowerPoint-præsentation</vt:lpstr>
      <vt:lpstr>Smag og behag skal diskuteres</vt:lpstr>
      <vt:lpstr>Meget mere om mad og smag</vt:lpstr>
      <vt:lpstr>Referencer og videre læsning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2019-01-30T11:21:27Z</dcterms:created>
  <dcterms:modified xsi:type="dcterms:W3CDTF">2019-07-04T13:04:40Z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ies>
</file>